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drawings/drawing1.xml" ContentType="application/vnd.openxmlformats-officedocument.drawingml.chartshapes+xml"/>
  <Override PartName="/ppt/charts/chart9.xml" ContentType="application/vnd.openxmlformats-officedocument.drawingml.chart+xml"/>
  <Override PartName="/ppt/drawings/drawing2.xml" ContentType="application/vnd.openxmlformats-officedocument.drawingml.chartshapes+xml"/>
  <Override PartName="/ppt/charts/chart10.xml" ContentType="application/vnd.openxmlformats-officedocument.drawingml.chart+xml"/>
  <Override PartName="/ppt/notesSlides/notesSlide1.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drawings/drawing3.xml" ContentType="application/vnd.openxmlformats-officedocument.drawingml.chartshapes+xml"/>
  <Override PartName="/ppt/charts/chart17.xml" ContentType="application/vnd.openxmlformats-officedocument.drawingml.chart+xml"/>
  <Override PartName="/ppt/charts/chart18.xml" ContentType="application/vnd.openxmlformats-officedocument.drawingml.chart+xml"/>
  <Override PartName="/ppt/drawings/drawing4.xml" ContentType="application/vnd.openxmlformats-officedocument.drawingml.chartshapes+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drawings/drawing5.xml" ContentType="application/vnd.openxmlformats-officedocument.drawingml.chartshapes+xml"/>
  <Override PartName="/ppt/charts/chart2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56" r:id="rId3"/>
    <p:sldId id="257" r:id="rId4"/>
    <p:sldId id="258" r:id="rId5"/>
    <p:sldId id="259" r:id="rId6"/>
    <p:sldId id="260" r:id="rId7"/>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showGuides="1">
      <p:cViewPr varScale="1">
        <p:scale>
          <a:sx n="74" d="100"/>
          <a:sy n="74" d="100"/>
        </p:scale>
        <p:origin x="216"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Yuki%20Horiuchi\Desktop\&#23398;&#20250;&#12288;&#22899;&#24615;&#25903;&#25588;WG&#38306;&#36899;\&#12467;&#12500;&#12540;&#22899;&#24615;&#25903;&#25588;&#12450;&#12531;&#12465;&#12540;&#12488;Q12&#38598;&#35336;&#32080;&#26524;.xlsx" TargetMode="External"/></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Sheet1!$A$13</c:f>
              <c:strCache>
                <c:ptCount val="1"/>
                <c:pt idx="0">
                  <c:v>女性</c:v>
                </c:pt>
              </c:strCache>
            </c:strRef>
          </c:tx>
          <c:spPr>
            <a:solidFill>
              <a:srgbClr val="F13FCF"/>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Sheet1!$B$12:$D$12</c:f>
              <c:strCache>
                <c:ptCount val="3"/>
                <c:pt idx="0">
                  <c:v>総会員数</c:v>
                </c:pt>
                <c:pt idx="1">
                  <c:v>医師数</c:v>
                </c:pt>
                <c:pt idx="2">
                  <c:v>専門医数</c:v>
                </c:pt>
              </c:strCache>
            </c:strRef>
          </c:cat>
          <c:val>
            <c:numRef>
              <c:f>Sheet1!$B$13:$D$13</c:f>
              <c:numCache>
                <c:formatCode>General</c:formatCode>
                <c:ptCount val="3"/>
                <c:pt idx="0">
                  <c:v>747</c:v>
                </c:pt>
                <c:pt idx="1">
                  <c:v>219</c:v>
                </c:pt>
                <c:pt idx="2">
                  <c:v>74</c:v>
                </c:pt>
              </c:numCache>
            </c:numRef>
          </c:val>
        </c:ser>
        <c:ser>
          <c:idx val="1"/>
          <c:order val="1"/>
          <c:tx>
            <c:strRef>
              <c:f>Sheet1!$A$14</c:f>
              <c:strCache>
                <c:ptCount val="1"/>
                <c:pt idx="0">
                  <c:v>男性</c:v>
                </c:pt>
              </c:strCache>
            </c:strRef>
          </c:tx>
          <c:spPr>
            <a:solidFill>
              <a:srgbClr val="0070C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Sheet1!$B$12:$D$12</c:f>
              <c:strCache>
                <c:ptCount val="3"/>
                <c:pt idx="0">
                  <c:v>総会員数</c:v>
                </c:pt>
                <c:pt idx="1">
                  <c:v>医師数</c:v>
                </c:pt>
                <c:pt idx="2">
                  <c:v>専門医数</c:v>
                </c:pt>
              </c:strCache>
            </c:strRef>
          </c:cat>
          <c:val>
            <c:numRef>
              <c:f>Sheet1!$B$14:$D$14</c:f>
              <c:numCache>
                <c:formatCode>General</c:formatCode>
                <c:ptCount val="3"/>
                <c:pt idx="0">
                  <c:v>2246</c:v>
                </c:pt>
                <c:pt idx="1">
                  <c:v>1378</c:v>
                </c:pt>
                <c:pt idx="2">
                  <c:v>535</c:v>
                </c:pt>
              </c:numCache>
            </c:numRef>
          </c:val>
        </c:ser>
        <c:dLbls>
          <c:showLegendKey val="0"/>
          <c:showVal val="1"/>
          <c:showCatName val="0"/>
          <c:showSerName val="0"/>
          <c:showPercent val="0"/>
          <c:showBubbleSize val="0"/>
        </c:dLbls>
        <c:gapWidth val="75"/>
        <c:axId val="217774768"/>
        <c:axId val="217773984"/>
      </c:barChart>
      <c:catAx>
        <c:axId val="217774768"/>
        <c:scaling>
          <c:orientation val="minMax"/>
        </c:scaling>
        <c:delete val="0"/>
        <c:axPos val="l"/>
        <c:numFmt formatCode="General" sourceLinked="0"/>
        <c:majorTickMark val="none"/>
        <c:minorTickMark val="none"/>
        <c:tickLblPos val="nextTo"/>
        <c:crossAx val="217773984"/>
        <c:crosses val="autoZero"/>
        <c:auto val="1"/>
        <c:lblAlgn val="ctr"/>
        <c:lblOffset val="100"/>
        <c:noMultiLvlLbl val="0"/>
      </c:catAx>
      <c:valAx>
        <c:axId val="217773984"/>
        <c:scaling>
          <c:orientation val="minMax"/>
        </c:scaling>
        <c:delete val="0"/>
        <c:axPos val="b"/>
        <c:numFmt formatCode="General" sourceLinked="1"/>
        <c:majorTickMark val="none"/>
        <c:minorTickMark val="none"/>
        <c:tickLblPos val="nextTo"/>
        <c:crossAx val="217774768"/>
        <c:crosses val="autoZero"/>
        <c:crossBetween val="between"/>
      </c:valAx>
    </c:plotArea>
    <c:legend>
      <c:legendPos val="b"/>
      <c:layout>
        <c:manualLayout>
          <c:xMode val="edge"/>
          <c:yMode val="edge"/>
          <c:x val="0.63838495188101485"/>
          <c:y val="8.2949475065616798E-2"/>
          <c:w val="0.28383624759243176"/>
          <c:h val="0.13521720559173622"/>
        </c:manualLayout>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'最終データ　堀内編集用'!$B$19</c:f>
              <c:strCache>
                <c:ptCount val="1"/>
                <c:pt idx="0">
                  <c:v>ポイント数</c:v>
                </c:pt>
              </c:strCache>
            </c:strRef>
          </c:tx>
          <c:explosion val="1"/>
          <c:dPt>
            <c:idx val="0"/>
            <c:bubble3D val="0"/>
            <c:spPr>
              <a:solidFill>
                <a:schemeClr val="accent1"/>
              </a:solidFill>
            </c:spPr>
          </c:dPt>
          <c:dPt>
            <c:idx val="1"/>
            <c:bubble3D val="0"/>
            <c:spPr>
              <a:solidFill>
                <a:srgbClr val="FFFF00"/>
              </a:solidFill>
            </c:spPr>
          </c:dPt>
          <c:dLbls>
            <c:dLbl>
              <c:idx val="0"/>
              <c:layout/>
              <c:tx>
                <c:rich>
                  <a:bodyPr/>
                  <a:lstStyle/>
                  <a:p>
                    <a:r>
                      <a:rPr lang="ja-JP" altLang="en-US" dirty="0"/>
                      <a:t> ない</a:t>
                    </a:r>
                    <a:r>
                      <a:rPr lang="en-US" altLang="ja-JP" dirty="0"/>
                      <a:t>, </a:t>
                    </a:r>
                    <a:r>
                      <a:rPr lang="en-US" altLang="ja-JP" dirty="0" smtClean="0"/>
                      <a:t>70%</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1"/>
              <c:layout/>
              <c:tx>
                <c:rich>
                  <a:bodyPr/>
                  <a:lstStyle/>
                  <a:p>
                    <a:r>
                      <a:rPr lang="ja-JP" altLang="en-US" dirty="0"/>
                      <a:t>ある</a:t>
                    </a:r>
                    <a:r>
                      <a:rPr lang="en-US" altLang="ja-JP" dirty="0"/>
                      <a:t>, </a:t>
                    </a:r>
                    <a:r>
                      <a:rPr lang="en-US" altLang="ja-JP" dirty="0" smtClean="0"/>
                      <a:t>30%</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堀内編集用'!$A$20:$A$21</c:f>
              <c:strCache>
                <c:ptCount val="2"/>
                <c:pt idx="0">
                  <c:v>b. ない</c:v>
                </c:pt>
                <c:pt idx="1">
                  <c:v>a. ある</c:v>
                </c:pt>
              </c:strCache>
            </c:strRef>
          </c:cat>
          <c:val>
            <c:numRef>
              <c:f>'最終データ　堀内編集用'!$B$20:$B$21</c:f>
              <c:numCache>
                <c:formatCode>General</c:formatCode>
                <c:ptCount val="2"/>
                <c:pt idx="0">
                  <c:v>185</c:v>
                </c:pt>
                <c:pt idx="1">
                  <c:v>80</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'最終データ　堀内編集用'!$B$23</c:f>
              <c:strCache>
                <c:ptCount val="1"/>
                <c:pt idx="0">
                  <c:v>ポイント数</c:v>
                </c:pt>
              </c:strCache>
            </c:strRef>
          </c:tx>
          <c:dPt>
            <c:idx val="0"/>
            <c:bubble3D val="0"/>
            <c:spPr>
              <a:solidFill>
                <a:srgbClr val="FFFF99"/>
              </a:solidFill>
            </c:spPr>
          </c:dPt>
          <c:dPt>
            <c:idx val="1"/>
            <c:bubble3D val="0"/>
            <c:spPr>
              <a:solidFill>
                <a:srgbClr val="FFFF00"/>
              </a:solidFill>
            </c:spPr>
          </c:dPt>
          <c:dPt>
            <c:idx val="2"/>
            <c:bubble3D val="0"/>
            <c:spPr>
              <a:solidFill>
                <a:schemeClr val="tx2">
                  <a:lumMod val="20000"/>
                  <a:lumOff val="80000"/>
                </a:schemeClr>
              </a:solidFill>
            </c:spPr>
          </c:dPt>
          <c:dPt>
            <c:idx val="3"/>
            <c:bubble3D val="0"/>
            <c:spPr>
              <a:solidFill>
                <a:schemeClr val="tx2">
                  <a:lumMod val="60000"/>
                  <a:lumOff val="40000"/>
                </a:schemeClr>
              </a:solidFill>
            </c:spPr>
          </c:dPt>
          <c:dPt>
            <c:idx val="4"/>
            <c:bubble3D val="0"/>
            <c:spPr>
              <a:solidFill>
                <a:schemeClr val="bg1">
                  <a:lumMod val="50000"/>
                </a:schemeClr>
              </a:solidFill>
            </c:spPr>
          </c:dPt>
          <c:dLbls>
            <c:dLbl>
              <c:idx val="0"/>
              <c:layout>
                <c:manualLayout>
                  <c:x val="-0.1974765481276512"/>
                  <c:y val="3.7037037037037035E-2"/>
                </c:manualLayout>
              </c:layout>
              <c:tx>
                <c:rich>
                  <a:bodyPr/>
                  <a:lstStyle/>
                  <a:p>
                    <a:r>
                      <a:rPr lang="ja-JP" altLang="en-US" dirty="0"/>
                      <a:t>出産・育児</a:t>
                    </a:r>
                    <a:r>
                      <a:rPr lang="en-US" altLang="ja-JP" dirty="0"/>
                      <a:t>, </a:t>
                    </a:r>
                    <a:r>
                      <a:rPr lang="en-US" altLang="ja-JP" dirty="0" smtClean="0"/>
                      <a:t>50%</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27207903768194464"/>
                      <c:h val="0.13425925925925927"/>
                    </c:manualLayout>
                  </c15:layout>
                </c:ext>
              </c:extLst>
            </c:dLbl>
            <c:dLbl>
              <c:idx val="1"/>
              <c:layout>
                <c:manualLayout>
                  <c:x val="8.7232064741907256E-3"/>
                  <c:y val="1.4298264800233305E-2"/>
                </c:manualLayout>
              </c:layout>
              <c:tx>
                <c:rich>
                  <a:bodyPr/>
                  <a:lstStyle/>
                  <a:p>
                    <a:r>
                      <a:rPr lang="ja-JP" altLang="en-US" dirty="0"/>
                      <a:t>介護</a:t>
                    </a:r>
                    <a:r>
                      <a:rPr lang="en-US" altLang="ja-JP" dirty="0"/>
                      <a:t>, </a:t>
                    </a:r>
                    <a:r>
                      <a:rPr lang="en-US" altLang="ja-JP" dirty="0" smtClean="0"/>
                      <a:t>2%</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2"/>
              <c:layout/>
              <c:tx>
                <c:rich>
                  <a:bodyPr/>
                  <a:lstStyle/>
                  <a:p>
                    <a:r>
                      <a:rPr lang="ja-JP" altLang="en-US" dirty="0"/>
                      <a:t>病気</a:t>
                    </a:r>
                    <a:r>
                      <a:rPr lang="en-US" altLang="ja-JP" dirty="0"/>
                      <a:t>, </a:t>
                    </a:r>
                    <a:r>
                      <a:rPr lang="en-US" altLang="ja-JP" dirty="0" smtClean="0"/>
                      <a:t>14%</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3"/>
              <c:layout/>
              <c:tx>
                <c:rich>
                  <a:bodyPr/>
                  <a:lstStyle/>
                  <a:p>
                    <a:r>
                      <a:rPr lang="ja-JP" altLang="en-US" dirty="0"/>
                      <a:t> 留学</a:t>
                    </a:r>
                    <a:r>
                      <a:rPr lang="en-US" altLang="ja-JP" dirty="0"/>
                      <a:t>, </a:t>
                    </a:r>
                    <a:r>
                      <a:rPr lang="en-US" altLang="ja-JP" dirty="0" smtClean="0"/>
                      <a:t>17%</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4"/>
              <c:layout/>
              <c:tx>
                <c:rich>
                  <a:bodyPr/>
                  <a:lstStyle/>
                  <a:p>
                    <a:r>
                      <a:rPr lang="ja-JP" altLang="en-US" dirty="0"/>
                      <a:t>その他</a:t>
                    </a:r>
                    <a:r>
                      <a:rPr lang="en-US" altLang="ja-JP" dirty="0"/>
                      <a:t>, </a:t>
                    </a:r>
                    <a:r>
                      <a:rPr lang="en-US" altLang="ja-JP" dirty="0" smtClean="0"/>
                      <a:t>16%</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堀内編集用'!$A$24:$A$28</c:f>
              <c:strCache>
                <c:ptCount val="5"/>
                <c:pt idx="0">
                  <c:v>a. 出産・育児</c:v>
                </c:pt>
                <c:pt idx="1">
                  <c:v>b. 介護</c:v>
                </c:pt>
                <c:pt idx="2">
                  <c:v>c. 病気</c:v>
                </c:pt>
                <c:pt idx="3">
                  <c:v>d. 留学</c:v>
                </c:pt>
                <c:pt idx="4">
                  <c:v>e. その他</c:v>
                </c:pt>
              </c:strCache>
            </c:strRef>
          </c:cat>
          <c:val>
            <c:numRef>
              <c:f>'最終データ　堀内編集用'!$B$24:$B$28</c:f>
              <c:numCache>
                <c:formatCode>General</c:formatCode>
                <c:ptCount val="5"/>
                <c:pt idx="0">
                  <c:v>49</c:v>
                </c:pt>
                <c:pt idx="1">
                  <c:v>2</c:v>
                </c:pt>
                <c:pt idx="2">
                  <c:v>14</c:v>
                </c:pt>
                <c:pt idx="3">
                  <c:v>17</c:v>
                </c:pt>
                <c:pt idx="4">
                  <c:v>16</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'最終データ　堀内編集用'!$B$30</c:f>
              <c:strCache>
                <c:ptCount val="1"/>
                <c:pt idx="0">
                  <c:v>ポイント数</c:v>
                </c:pt>
              </c:strCache>
            </c:strRef>
          </c:tx>
          <c:dPt>
            <c:idx val="0"/>
            <c:bubble3D val="0"/>
            <c:spPr>
              <a:solidFill>
                <a:schemeClr val="tx2">
                  <a:lumMod val="20000"/>
                  <a:lumOff val="80000"/>
                </a:schemeClr>
              </a:solidFill>
            </c:spPr>
          </c:dPt>
          <c:dPt>
            <c:idx val="1"/>
            <c:bubble3D val="0"/>
            <c:spPr>
              <a:solidFill>
                <a:schemeClr val="tx2">
                  <a:lumMod val="60000"/>
                  <a:lumOff val="40000"/>
                </a:schemeClr>
              </a:solidFill>
            </c:spPr>
          </c:dPt>
          <c:dPt>
            <c:idx val="2"/>
            <c:bubble3D val="0"/>
            <c:spPr>
              <a:solidFill>
                <a:schemeClr val="tx2">
                  <a:lumMod val="75000"/>
                </a:schemeClr>
              </a:solidFill>
            </c:spPr>
          </c:dPt>
          <c:dPt>
            <c:idx val="3"/>
            <c:bubble3D val="0"/>
            <c:spPr>
              <a:solidFill>
                <a:schemeClr val="bg1">
                  <a:lumMod val="85000"/>
                </a:schemeClr>
              </a:solidFill>
            </c:spPr>
          </c:dPt>
          <c:dLbls>
            <c:dLbl>
              <c:idx val="0"/>
              <c:layout/>
              <c:tx>
                <c:rich>
                  <a:bodyPr/>
                  <a:lstStyle/>
                  <a:p>
                    <a:r>
                      <a:rPr lang="ja-JP" altLang="en-US" dirty="0"/>
                      <a:t>容易である</a:t>
                    </a:r>
                    <a:r>
                      <a:rPr lang="en-US" altLang="ja-JP" dirty="0"/>
                      <a:t>, </a:t>
                    </a:r>
                    <a:r>
                      <a:rPr lang="en-US" altLang="ja-JP" dirty="0" smtClean="0"/>
                      <a:t>22%</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28618883846054227"/>
                      <c:h val="0.19097222222222221"/>
                    </c:manualLayout>
                  </c15:layout>
                </c:ext>
              </c:extLst>
            </c:dLbl>
            <c:dLbl>
              <c:idx val="1"/>
              <c:layout>
                <c:manualLayout>
                  <c:x val="-0.15419135350074759"/>
                  <c:y val="-0.13884733158355206"/>
                </c:manualLayout>
              </c:layout>
              <c:tx>
                <c:rich>
                  <a:bodyPr wrap="square" lIns="38100" tIns="19050" rIns="38100" bIns="19050" anchor="ctr">
                    <a:noAutofit/>
                  </a:bodyPr>
                  <a:lstStyle/>
                  <a:p>
                    <a:pPr>
                      <a:defRPr/>
                    </a:pPr>
                    <a:r>
                      <a:rPr lang="ja-JP" altLang="en-US" dirty="0"/>
                      <a:t>やや困難</a:t>
                    </a:r>
                    <a:r>
                      <a:rPr lang="en-US" altLang="ja-JP" dirty="0"/>
                      <a:t>, </a:t>
                    </a:r>
                    <a:r>
                      <a:rPr lang="en-US" altLang="ja-JP" dirty="0" smtClean="0"/>
                      <a:t>23%</a:t>
                    </a:r>
                    <a:endParaRPr lang="ja-JP" altLang="en-US" dirty="0"/>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28502072075254004"/>
                      <c:h val="0.13657407407407407"/>
                    </c:manualLayout>
                  </c15:layout>
                </c:ext>
              </c:extLst>
            </c:dLbl>
            <c:dLbl>
              <c:idx val="2"/>
              <c:layout>
                <c:manualLayout>
                  <c:x val="1.021579937913758E-2"/>
                  <c:y val="2.6339311752697579E-2"/>
                </c:manualLayout>
              </c:layout>
              <c:tx>
                <c:rich>
                  <a:bodyPr/>
                  <a:lstStyle/>
                  <a:p>
                    <a:r>
                      <a:rPr lang="ja-JP" altLang="en-US" dirty="0"/>
                      <a:t>かなり困難</a:t>
                    </a:r>
                    <a:r>
                      <a:rPr lang="en-US" altLang="ja-JP" dirty="0"/>
                      <a:t>, </a:t>
                    </a:r>
                    <a:r>
                      <a:rPr lang="en-US" altLang="ja-JP" dirty="0" smtClean="0"/>
                      <a:t>5%</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29663199472562662"/>
                      <c:h val="0.13425925925925927"/>
                    </c:manualLayout>
                  </c15:layout>
                </c:ext>
              </c:extLst>
            </c:dLbl>
            <c:dLbl>
              <c:idx val="3"/>
              <c:layout/>
              <c:tx>
                <c:rich>
                  <a:bodyPr/>
                  <a:lstStyle/>
                  <a:p>
                    <a:r>
                      <a:rPr lang="ja-JP" altLang="en-US" dirty="0"/>
                      <a:t>該当せず</a:t>
                    </a:r>
                    <a:r>
                      <a:rPr lang="en-US" altLang="ja-JP" dirty="0"/>
                      <a:t>, </a:t>
                    </a:r>
                    <a:r>
                      <a:rPr lang="en-US" altLang="ja-JP" dirty="0" smtClean="0"/>
                      <a:t>50</a:t>
                    </a:r>
                    <a:r>
                      <a:rPr lang="ja-JP" altLang="en-US" dirty="0" smtClean="0"/>
                      <a:t>％</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23362354160044266"/>
                      <c:h val="0.13541666666666666"/>
                    </c:manualLayout>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堀内編集用'!$A$31:$A$34</c:f>
              <c:strCache>
                <c:ptCount val="4"/>
                <c:pt idx="0">
                  <c:v>a. 容易である</c:v>
                </c:pt>
                <c:pt idx="1">
                  <c:v>b. やや困難</c:v>
                </c:pt>
                <c:pt idx="2">
                  <c:v>c. かなり困難</c:v>
                </c:pt>
                <c:pt idx="3">
                  <c:v>e. 該当せず</c:v>
                </c:pt>
              </c:strCache>
            </c:strRef>
          </c:cat>
          <c:val>
            <c:numRef>
              <c:f>'最終データ　堀内編集用'!$B$31:$B$34</c:f>
              <c:numCache>
                <c:formatCode>General</c:formatCode>
                <c:ptCount val="4"/>
                <c:pt idx="0">
                  <c:v>57</c:v>
                </c:pt>
                <c:pt idx="1">
                  <c:v>62</c:v>
                </c:pt>
                <c:pt idx="2">
                  <c:v>14</c:v>
                </c:pt>
                <c:pt idx="3">
                  <c:v>132</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'最終データ　堀内編集用'!$B$36</c:f>
              <c:strCache>
                <c:ptCount val="1"/>
                <c:pt idx="0">
                  <c:v>ポイント数</c:v>
                </c:pt>
              </c:strCache>
            </c:strRef>
          </c:tx>
          <c:explosion val="1"/>
          <c:dPt>
            <c:idx val="1"/>
            <c:bubble3D val="0"/>
            <c:spPr>
              <a:solidFill>
                <a:srgbClr val="FFFF99"/>
              </a:solidFill>
            </c:spPr>
          </c:dPt>
          <c:dPt>
            <c:idx val="2"/>
            <c:bubble3D val="0"/>
            <c:spPr>
              <a:solidFill>
                <a:schemeClr val="tx2">
                  <a:lumMod val="20000"/>
                  <a:lumOff val="80000"/>
                </a:schemeClr>
              </a:solidFill>
            </c:spPr>
          </c:dPt>
          <c:dPt>
            <c:idx val="3"/>
            <c:bubble3D val="0"/>
            <c:spPr>
              <a:solidFill>
                <a:srgbClr val="FFFF00"/>
              </a:solidFill>
            </c:spPr>
          </c:dPt>
          <c:dLbls>
            <c:dLbl>
              <c:idx val="0"/>
              <c:layout/>
              <c:tx>
                <c:rich>
                  <a:bodyPr wrap="square" lIns="38100" tIns="19050" rIns="38100" bIns="19050" anchor="ctr">
                    <a:noAutofit/>
                  </a:bodyPr>
                  <a:lstStyle/>
                  <a:p>
                    <a:pPr>
                      <a:defRPr/>
                    </a:pPr>
                    <a:r>
                      <a:rPr lang="ja-JP" altLang="en-US" dirty="0"/>
                      <a:t>学会参加</a:t>
                    </a:r>
                    <a:r>
                      <a:rPr lang="en-US" altLang="ja-JP" dirty="0"/>
                      <a:t>, </a:t>
                    </a:r>
                    <a:r>
                      <a:rPr lang="en-US" altLang="ja-JP" dirty="0" smtClean="0"/>
                      <a:t>23%</a:t>
                    </a:r>
                    <a:endParaRPr lang="ja-JP" altLang="en-US" dirty="0"/>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22687589445275536"/>
                      <c:h val="0.14022254569026685"/>
                    </c:manualLayout>
                  </c15:layout>
                </c:ext>
              </c:extLst>
            </c:dLbl>
            <c:dLbl>
              <c:idx val="1"/>
              <c:layout/>
              <c:tx>
                <c:rich>
                  <a:bodyPr wrap="square" lIns="38100" tIns="19050" rIns="38100" bIns="19050" anchor="ctr">
                    <a:noAutofit/>
                  </a:bodyPr>
                  <a:lstStyle/>
                  <a:p>
                    <a:pPr>
                      <a:defRPr/>
                    </a:pPr>
                    <a:r>
                      <a:rPr lang="ja-JP" altLang="en-US" dirty="0"/>
                      <a:t>講習会参加</a:t>
                    </a:r>
                    <a:r>
                      <a:rPr lang="en-US" altLang="ja-JP" dirty="0"/>
                      <a:t>(RM,</a:t>
                    </a:r>
                    <a:r>
                      <a:rPr lang="ja-JP" altLang="en-US" dirty="0"/>
                      <a:t>教育セミナー</a:t>
                    </a:r>
                    <a:r>
                      <a:rPr lang="en-US" altLang="ja-JP" dirty="0"/>
                      <a:t>) , </a:t>
                    </a:r>
                    <a:r>
                      <a:rPr lang="en-US" altLang="ja-JP" dirty="0" smtClean="0"/>
                      <a:t>23%</a:t>
                    </a:r>
                    <a:endParaRPr lang="ja-JP" altLang="en-US" dirty="0"/>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32560892259423224"/>
                      <c:h val="0.26306213117099647"/>
                    </c:manualLayout>
                  </c15:layout>
                </c:ext>
              </c:extLst>
            </c:dLbl>
            <c:dLbl>
              <c:idx val="2"/>
              <c:layout/>
              <c:tx>
                <c:rich>
                  <a:bodyPr/>
                  <a:lstStyle/>
                  <a:p>
                    <a:r>
                      <a:rPr lang="ja-JP" altLang="en-US" dirty="0"/>
                      <a:t> 論文</a:t>
                    </a:r>
                    <a:r>
                      <a:rPr lang="en-US" altLang="ja-JP" dirty="0"/>
                      <a:t>, </a:t>
                    </a:r>
                    <a:r>
                      <a:rPr lang="en-US" altLang="ja-JP" dirty="0" smtClean="0"/>
                      <a:t>25%</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8.4028109056576053E-2"/>
                  <c:y val="0.19782648210494966"/>
                </c:manualLayout>
              </c:layout>
              <c:tx>
                <c:rich>
                  <a:bodyPr wrap="square" lIns="38100" tIns="19050" rIns="38100" bIns="19050" anchor="ctr">
                    <a:noAutofit/>
                  </a:bodyPr>
                  <a:lstStyle/>
                  <a:p>
                    <a:pPr>
                      <a:defRPr/>
                    </a:pPr>
                    <a:r>
                      <a:rPr lang="zh-TW" altLang="en-US" dirty="0">
                        <a:latin typeface="ＭＳ Ｐゴシック" panose="020B0600070205080204" pitchFamily="50" charset="-128"/>
                        <a:ea typeface="ＭＳ Ｐゴシック" panose="020B0600070205080204" pitchFamily="50" charset="-128"/>
                      </a:rPr>
                      <a:t>日常業務報告書</a:t>
                    </a:r>
                    <a:r>
                      <a:rPr lang="en-US" altLang="zh-TW" dirty="0">
                        <a:latin typeface="ＭＳ Ｐゴシック" panose="020B0600070205080204" pitchFamily="50" charset="-128"/>
                        <a:ea typeface="ＭＳ Ｐゴシック" panose="020B0600070205080204" pitchFamily="50" charset="-128"/>
                      </a:rPr>
                      <a:t>20</a:t>
                    </a:r>
                    <a:r>
                      <a:rPr lang="zh-TW" altLang="en-US" dirty="0">
                        <a:latin typeface="ＭＳ Ｐゴシック" panose="020B0600070205080204" pitchFamily="50" charset="-128"/>
                        <a:ea typeface="ＭＳ Ｐゴシック" panose="020B0600070205080204" pitchFamily="50" charset="-128"/>
                      </a:rPr>
                      <a:t>編</a:t>
                    </a:r>
                    <a:r>
                      <a:rPr lang="en-US" altLang="zh-TW" dirty="0">
                        <a:latin typeface="ＭＳ Ｐゴシック" panose="020B0600070205080204" pitchFamily="50" charset="-128"/>
                        <a:ea typeface="ＭＳ Ｐゴシック" panose="020B0600070205080204" pitchFamily="50" charset="-128"/>
                      </a:rPr>
                      <a:t>, </a:t>
                    </a:r>
                    <a:r>
                      <a:rPr lang="en-US" altLang="zh-TW" dirty="0" smtClean="0"/>
                      <a:t>28%</a:t>
                    </a:r>
                    <a:endParaRPr lang="zh-TW" altLang="en-US" dirty="0"/>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46005389708475392"/>
                      <c:h val="0.180782786179187"/>
                    </c:manualLayout>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堀内編集用'!$A$37:$A$40</c:f>
              <c:strCache>
                <c:ptCount val="4"/>
                <c:pt idx="0">
                  <c:v>a. 学会参加</c:v>
                </c:pt>
                <c:pt idx="1">
                  <c:v>b. 講習会参加(RM,教育セミナー) </c:v>
                </c:pt>
                <c:pt idx="2">
                  <c:v>c. 論文</c:v>
                </c:pt>
                <c:pt idx="3">
                  <c:v>d. 日常業務報告書20編</c:v>
                </c:pt>
              </c:strCache>
            </c:strRef>
          </c:cat>
          <c:val>
            <c:numRef>
              <c:f>'最終データ　堀内編集用'!$B$37:$B$40</c:f>
              <c:numCache>
                <c:formatCode>General</c:formatCode>
                <c:ptCount val="4"/>
                <c:pt idx="0">
                  <c:v>31</c:v>
                </c:pt>
                <c:pt idx="1">
                  <c:v>31</c:v>
                </c:pt>
                <c:pt idx="2">
                  <c:v>33</c:v>
                </c:pt>
                <c:pt idx="3">
                  <c:v>37</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'最終データ　堀内編集用'!$B$45</c:f>
              <c:strCache>
                <c:ptCount val="1"/>
                <c:pt idx="0">
                  <c:v>ポイント数</c:v>
                </c:pt>
              </c:strCache>
            </c:strRef>
          </c:tx>
          <c:explosion val="1"/>
          <c:dPt>
            <c:idx val="0"/>
            <c:bubble3D val="0"/>
            <c:spPr>
              <a:solidFill>
                <a:srgbClr val="E1EBF7"/>
              </a:solidFill>
            </c:spPr>
          </c:dPt>
          <c:dPt>
            <c:idx val="1"/>
            <c:bubble3D val="0"/>
            <c:spPr>
              <a:solidFill>
                <a:schemeClr val="tx2">
                  <a:lumMod val="20000"/>
                  <a:lumOff val="80000"/>
                </a:schemeClr>
              </a:solidFill>
            </c:spPr>
          </c:dPt>
          <c:dPt>
            <c:idx val="2"/>
            <c:bubble3D val="0"/>
            <c:spPr>
              <a:solidFill>
                <a:schemeClr val="tx2">
                  <a:lumMod val="40000"/>
                  <a:lumOff val="60000"/>
                </a:schemeClr>
              </a:solidFill>
            </c:spPr>
          </c:dPt>
          <c:dPt>
            <c:idx val="3"/>
            <c:bubble3D val="0"/>
            <c:spPr>
              <a:solidFill>
                <a:schemeClr val="tx2">
                  <a:lumMod val="60000"/>
                  <a:lumOff val="40000"/>
                </a:schemeClr>
              </a:solidFill>
            </c:spPr>
          </c:dPt>
          <c:dPt>
            <c:idx val="4"/>
            <c:bubble3D val="0"/>
            <c:spPr>
              <a:solidFill>
                <a:schemeClr val="bg1">
                  <a:lumMod val="75000"/>
                </a:schemeClr>
              </a:solidFill>
            </c:spPr>
          </c:dPt>
          <c:dLbls>
            <c:dLbl>
              <c:idx val="0"/>
              <c:layout>
                <c:manualLayout>
                  <c:x val="-0.24565722856190583"/>
                  <c:y val="1.2731663750364539E-2"/>
                </c:manualLayout>
              </c:layout>
              <c:tx>
                <c:rich>
                  <a:bodyPr wrap="square" lIns="38100" tIns="19050" rIns="38100" bIns="19050" anchor="ctr">
                    <a:noAutofit/>
                  </a:bodyPr>
                  <a:lstStyle/>
                  <a:p>
                    <a:pPr>
                      <a:defRPr/>
                    </a:pPr>
                    <a:r>
                      <a:rPr lang="ja-JP" altLang="en-US" baseline="0" dirty="0" smtClean="0"/>
                      <a:t>全く必要としない</a:t>
                    </a:r>
                    <a:r>
                      <a:rPr lang="en-US" altLang="ja-JP" baseline="0" dirty="0" smtClean="0"/>
                      <a:t>, 3%</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43834778939906149"/>
                      <c:h val="0.18055555555555552"/>
                    </c:manualLayout>
                  </c15:layout>
                </c:ext>
              </c:extLst>
            </c:dLbl>
            <c:dLbl>
              <c:idx val="1"/>
              <c:layout>
                <c:manualLayout>
                  <c:x val="-0.14325094830733101"/>
                  <c:y val="0.16087962962962962"/>
                </c:manualLayout>
              </c:layout>
              <c:tx>
                <c:rich>
                  <a:bodyPr wrap="square" lIns="38100" tIns="19050" rIns="38100" bIns="19050" anchor="ctr">
                    <a:noAutofit/>
                  </a:bodyPr>
                  <a:lstStyle/>
                  <a:p>
                    <a:pPr>
                      <a:defRPr/>
                    </a:pPr>
                    <a:r>
                      <a:rPr lang="ja-JP" altLang="en-US" baseline="0" dirty="0" smtClean="0"/>
                      <a:t>あまり必要としない</a:t>
                    </a:r>
                    <a:r>
                      <a:rPr lang="en-US" altLang="ja-JP" baseline="0" dirty="0" smtClean="0"/>
                      <a:t>, 14%</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29394882050142579"/>
                      <c:h val="0.20833333333333334"/>
                    </c:manualLayout>
                  </c15:layout>
                </c:ext>
              </c:extLst>
            </c:dLbl>
            <c:dLbl>
              <c:idx val="2"/>
              <c:layout/>
              <c:tx>
                <c:rich>
                  <a:bodyPr wrap="square" lIns="38100" tIns="19050" rIns="38100" bIns="19050" anchor="ctr">
                    <a:noAutofit/>
                  </a:bodyPr>
                  <a:lstStyle/>
                  <a:p>
                    <a:pPr>
                      <a:defRPr/>
                    </a:pPr>
                    <a:r>
                      <a:rPr lang="ja-JP" altLang="en-US" baseline="0" dirty="0" smtClean="0"/>
                      <a:t>かなり必要とする</a:t>
                    </a:r>
                    <a:r>
                      <a:rPr lang="en-US" altLang="ja-JP" baseline="0" dirty="0" smtClean="0"/>
                      <a:t>, 22%</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31389534760687965"/>
                      <c:h val="0.18981481481481483"/>
                    </c:manualLayout>
                  </c15:layout>
                </c:ext>
              </c:extLst>
            </c:dLbl>
            <c:dLbl>
              <c:idx val="3"/>
              <c:layout/>
              <c:tx>
                <c:rich>
                  <a:bodyPr/>
                  <a:lstStyle/>
                  <a:p>
                    <a:r>
                      <a:rPr lang="ja-JP" altLang="en-US" baseline="0" dirty="0" smtClean="0"/>
                      <a:t>非常に必要とする</a:t>
                    </a:r>
                    <a:r>
                      <a:rPr lang="en-US" altLang="ja-JP" baseline="0" dirty="0" smtClean="0"/>
                      <a:t>, 14%</a:t>
                    </a:r>
                  </a:p>
                </c:rich>
              </c:tx>
              <c:showLegendKey val="0"/>
              <c:showVal val="1"/>
              <c:showCatName val="1"/>
              <c:showSerName val="0"/>
              <c:showPercent val="0"/>
              <c:showBubbleSize val="0"/>
              <c:extLst>
                <c:ext xmlns:c15="http://schemas.microsoft.com/office/drawing/2012/chart" uri="{CE6537A1-D6FC-4f65-9D91-7224C49458BB}">
                  <c15:layout/>
                </c:ext>
              </c:extLst>
            </c:dLbl>
            <c:dLbl>
              <c:idx val="4"/>
              <c:layout/>
              <c:tx>
                <c:rich>
                  <a:bodyPr wrap="square" lIns="38100" tIns="19050" rIns="38100" bIns="19050" anchor="ctr">
                    <a:noAutofit/>
                  </a:bodyPr>
                  <a:lstStyle/>
                  <a:p>
                    <a:pPr>
                      <a:defRPr/>
                    </a:pPr>
                    <a:r>
                      <a:rPr lang="ja-JP" altLang="en-US" baseline="0" dirty="0" smtClean="0"/>
                      <a:t>該当せず</a:t>
                    </a:r>
                    <a:r>
                      <a:rPr lang="en-US" altLang="ja-JP" baseline="0" dirty="0" smtClean="0"/>
                      <a:t>, 48%</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26770339009951277"/>
                      <c:h val="0.15393518518518517"/>
                    </c:manualLayout>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堀内編集用'!$A$46:$A$50</c:f>
              <c:strCache>
                <c:ptCount val="5"/>
                <c:pt idx="0">
                  <c:v>a. 全く必要としない</c:v>
                </c:pt>
                <c:pt idx="1">
                  <c:v>b. あまり必要としない</c:v>
                </c:pt>
                <c:pt idx="2">
                  <c:v>c. かなり必要とする</c:v>
                </c:pt>
                <c:pt idx="3">
                  <c:v>d. 非常に必要</c:v>
                </c:pt>
                <c:pt idx="4">
                  <c:v>e. 該当せず</c:v>
                </c:pt>
              </c:strCache>
            </c:strRef>
          </c:cat>
          <c:val>
            <c:numRef>
              <c:f>'最終データ　堀内編集用'!$B$46:$B$50</c:f>
              <c:numCache>
                <c:formatCode>General</c:formatCode>
                <c:ptCount val="5"/>
                <c:pt idx="0">
                  <c:v>7</c:v>
                </c:pt>
                <c:pt idx="1">
                  <c:v>38</c:v>
                </c:pt>
                <c:pt idx="2">
                  <c:v>57</c:v>
                </c:pt>
                <c:pt idx="3">
                  <c:v>37</c:v>
                </c:pt>
                <c:pt idx="4">
                  <c:v>126</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'最終データ　堀内編集用'!$B$51:$B$52</c:f>
              <c:strCache>
                <c:ptCount val="1"/>
                <c:pt idx="0">
                  <c:v>問9. 求人情報サイト ポイント数</c:v>
                </c:pt>
              </c:strCache>
            </c:strRef>
          </c:tx>
          <c:spPr>
            <a:solidFill>
              <a:schemeClr val="tx2">
                <a:lumMod val="20000"/>
                <a:lumOff val="80000"/>
              </a:schemeClr>
            </a:solidFill>
          </c:spPr>
          <c:explosion val="1"/>
          <c:dPt>
            <c:idx val="0"/>
            <c:bubble3D val="0"/>
            <c:spPr>
              <a:solidFill>
                <a:srgbClr val="E1EBF7"/>
              </a:solidFill>
            </c:spPr>
          </c:dPt>
          <c:dPt>
            <c:idx val="2"/>
            <c:bubble3D val="0"/>
            <c:spPr>
              <a:solidFill>
                <a:schemeClr val="tx2">
                  <a:lumMod val="40000"/>
                  <a:lumOff val="60000"/>
                </a:schemeClr>
              </a:solidFill>
            </c:spPr>
          </c:dPt>
          <c:dPt>
            <c:idx val="3"/>
            <c:bubble3D val="0"/>
            <c:spPr>
              <a:solidFill>
                <a:schemeClr val="tx2">
                  <a:lumMod val="60000"/>
                  <a:lumOff val="40000"/>
                </a:schemeClr>
              </a:solidFill>
            </c:spPr>
          </c:dPt>
          <c:dLbls>
            <c:dLbl>
              <c:idx val="0"/>
              <c:layout/>
              <c:tx>
                <c:rich>
                  <a:bodyPr/>
                  <a:lstStyle/>
                  <a:p>
                    <a:r>
                      <a:rPr lang="ja-JP" altLang="en-US" dirty="0"/>
                      <a:t> 全く必要としない</a:t>
                    </a:r>
                    <a:r>
                      <a:rPr lang="en-US" altLang="ja-JP" dirty="0"/>
                      <a:t>, </a:t>
                    </a:r>
                    <a:r>
                      <a:rPr lang="en-US" altLang="ja-JP" dirty="0" smtClean="0"/>
                      <a:t>16%</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0.14364221843730049"/>
                  <c:y val="-0.25462962962962965"/>
                </c:manualLayout>
              </c:layout>
              <c:tx>
                <c:rich>
                  <a:bodyPr wrap="square" lIns="38100" tIns="19050" rIns="38100" bIns="19050" anchor="ctr">
                    <a:noAutofit/>
                  </a:bodyPr>
                  <a:lstStyle/>
                  <a:p>
                    <a:pPr>
                      <a:defRPr/>
                    </a:pPr>
                    <a:r>
                      <a:rPr lang="ja-JP" altLang="en-US" dirty="0"/>
                      <a:t> あまり必要としない</a:t>
                    </a:r>
                    <a:r>
                      <a:rPr lang="en-US" altLang="ja-JP" dirty="0"/>
                      <a:t>, </a:t>
                    </a:r>
                    <a:r>
                      <a:rPr lang="en-US" altLang="ja-JP" dirty="0" smtClean="0"/>
                      <a:t>50%</a:t>
                    </a:r>
                    <a:endParaRPr lang="ja-JP" altLang="en-US" dirty="0"/>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46683720992122629"/>
                      <c:h val="0.16666666666666666"/>
                    </c:manualLayout>
                  </c15:layout>
                </c:ext>
              </c:extLst>
            </c:dLbl>
            <c:dLbl>
              <c:idx val="2"/>
              <c:layout/>
              <c:tx>
                <c:rich>
                  <a:bodyPr/>
                  <a:lstStyle/>
                  <a:p>
                    <a:r>
                      <a:rPr lang="ja-JP" altLang="en-US" dirty="0"/>
                      <a:t>かなり必要とする</a:t>
                    </a:r>
                    <a:r>
                      <a:rPr lang="en-US" altLang="ja-JP" dirty="0"/>
                      <a:t>, </a:t>
                    </a:r>
                    <a:r>
                      <a:rPr lang="en-US" altLang="ja-JP" dirty="0" smtClean="0"/>
                      <a:t>22%</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3"/>
              <c:layout/>
              <c:tx>
                <c:rich>
                  <a:bodyPr/>
                  <a:lstStyle/>
                  <a:p>
                    <a:r>
                      <a:rPr lang="ja-JP" altLang="en-US" dirty="0"/>
                      <a:t>非常に必要</a:t>
                    </a:r>
                    <a:r>
                      <a:rPr lang="en-US" altLang="ja-JP" dirty="0"/>
                      <a:t>, </a:t>
                    </a:r>
                    <a:r>
                      <a:rPr lang="en-US" altLang="ja-JP" dirty="0" smtClean="0"/>
                      <a:t>12%</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堀内編集用'!$A$53:$A$56</c:f>
              <c:strCache>
                <c:ptCount val="4"/>
                <c:pt idx="0">
                  <c:v>a. 全く必要としない</c:v>
                </c:pt>
                <c:pt idx="1">
                  <c:v>b. あまり必要としない</c:v>
                </c:pt>
                <c:pt idx="2">
                  <c:v>c. かなり必要とする</c:v>
                </c:pt>
                <c:pt idx="3">
                  <c:v>d. 非常に必要</c:v>
                </c:pt>
              </c:strCache>
            </c:strRef>
          </c:cat>
          <c:val>
            <c:numRef>
              <c:f>'最終データ　堀内編集用'!$B$53:$B$56</c:f>
              <c:numCache>
                <c:formatCode>General</c:formatCode>
                <c:ptCount val="4"/>
                <c:pt idx="0">
                  <c:v>42</c:v>
                </c:pt>
                <c:pt idx="1">
                  <c:v>133</c:v>
                </c:pt>
                <c:pt idx="2">
                  <c:v>57</c:v>
                </c:pt>
                <c:pt idx="3">
                  <c:v>33</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'最終データ　堀内編集用'!$B$61</c:f>
              <c:strCache>
                <c:ptCount val="1"/>
                <c:pt idx="0">
                  <c:v>ポイント数</c:v>
                </c:pt>
              </c:strCache>
            </c:strRef>
          </c:tx>
          <c:explosion val="1"/>
          <c:dPt>
            <c:idx val="0"/>
            <c:bubble3D val="0"/>
            <c:spPr>
              <a:solidFill>
                <a:srgbClr val="EFF4FB"/>
              </a:solidFill>
            </c:spPr>
          </c:dPt>
          <c:dPt>
            <c:idx val="1"/>
            <c:bubble3D val="0"/>
            <c:spPr>
              <a:solidFill>
                <a:schemeClr val="tx2">
                  <a:lumMod val="20000"/>
                  <a:lumOff val="80000"/>
                </a:schemeClr>
              </a:solidFill>
            </c:spPr>
          </c:dPt>
          <c:dPt>
            <c:idx val="2"/>
            <c:bubble3D val="0"/>
            <c:spPr>
              <a:solidFill>
                <a:schemeClr val="tx2">
                  <a:lumMod val="40000"/>
                  <a:lumOff val="60000"/>
                </a:schemeClr>
              </a:solidFill>
            </c:spPr>
          </c:dPt>
          <c:dPt>
            <c:idx val="3"/>
            <c:bubble3D val="0"/>
            <c:spPr>
              <a:solidFill>
                <a:schemeClr val="tx2">
                  <a:lumMod val="60000"/>
                  <a:lumOff val="40000"/>
                </a:schemeClr>
              </a:solidFill>
            </c:spPr>
          </c:dPt>
          <c:dLbls>
            <c:dLbl>
              <c:idx val="0"/>
              <c:layout>
                <c:manualLayout>
                  <c:x val="-0.13755806998026607"/>
                  <c:y val="0.20225430154564014"/>
                </c:manualLayout>
              </c:layout>
              <c:tx>
                <c:rich>
                  <a:bodyPr wrap="square" lIns="38100" tIns="19050" rIns="38100" bIns="19050" anchor="ctr">
                    <a:noAutofit/>
                  </a:bodyPr>
                  <a:lstStyle/>
                  <a:p>
                    <a:pPr>
                      <a:defRPr/>
                    </a:pPr>
                    <a:r>
                      <a:rPr lang="ja-JP" altLang="en-US" baseline="0" dirty="0" smtClean="0"/>
                      <a:t>全く必要としない</a:t>
                    </a:r>
                    <a:r>
                      <a:rPr lang="en-US" altLang="ja-JP" baseline="0" dirty="0" smtClean="0"/>
                      <a:t>, 25%</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28066283633070399"/>
                      <c:h val="0.20833333333333334"/>
                    </c:manualLayout>
                  </c15:layout>
                </c:ext>
              </c:extLst>
            </c:dLbl>
            <c:dLbl>
              <c:idx val="1"/>
              <c:layout/>
              <c:tx>
                <c:rich>
                  <a:bodyPr wrap="square" lIns="38100" tIns="19050" rIns="38100" bIns="19050" anchor="ctr">
                    <a:noAutofit/>
                  </a:bodyPr>
                  <a:lstStyle/>
                  <a:p>
                    <a:pPr>
                      <a:defRPr/>
                    </a:pPr>
                    <a:r>
                      <a:rPr lang="ja-JP" altLang="en-US" baseline="0" dirty="0" smtClean="0"/>
                      <a:t>あまり必要としない</a:t>
                    </a:r>
                    <a:r>
                      <a:rPr lang="en-US" altLang="ja-JP" baseline="0" dirty="0" smtClean="0"/>
                      <a:t>, 28%</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33723913930645855"/>
                      <c:h val="0.18518518518518517"/>
                    </c:manualLayout>
                  </c15:layout>
                </c:ext>
              </c:extLst>
            </c:dLbl>
            <c:dLbl>
              <c:idx val="2"/>
              <c:layout/>
              <c:tx>
                <c:rich>
                  <a:bodyPr/>
                  <a:lstStyle/>
                  <a:p>
                    <a:r>
                      <a:rPr lang="ja-JP" altLang="en-US" baseline="0" dirty="0" smtClean="0"/>
                      <a:t>かなり必要とする</a:t>
                    </a:r>
                    <a:r>
                      <a:rPr lang="en-US" altLang="ja-JP" baseline="0" dirty="0" smtClean="0"/>
                      <a:t>, 26%</a:t>
                    </a:r>
                  </a:p>
                </c:rich>
              </c:tx>
              <c:showLegendKey val="0"/>
              <c:showVal val="1"/>
              <c:showCatName val="1"/>
              <c:showSerName val="0"/>
              <c:showPercent val="0"/>
              <c:showBubbleSize val="0"/>
              <c:extLst>
                <c:ext xmlns:c15="http://schemas.microsoft.com/office/drawing/2012/chart" uri="{CE6537A1-D6FC-4f65-9D91-7224C49458BB}">
                  <c15:layout>
                    <c:manualLayout>
                      <c:w val="0.3083963181815641"/>
                      <c:h val="0.19444444444444445"/>
                    </c:manualLayout>
                  </c15:layout>
                </c:ext>
              </c:extLst>
            </c:dLbl>
            <c:dLbl>
              <c:idx val="3"/>
              <c:layout/>
              <c:tx>
                <c:rich>
                  <a:bodyPr wrap="square" lIns="38100" tIns="19050" rIns="38100" bIns="19050" anchor="ctr">
                    <a:noAutofit/>
                  </a:bodyPr>
                  <a:lstStyle/>
                  <a:p>
                    <a:pPr>
                      <a:defRPr/>
                    </a:pPr>
                    <a:r>
                      <a:rPr lang="ja-JP" altLang="en-US" baseline="0" dirty="0" smtClean="0"/>
                      <a:t>非常に必要</a:t>
                    </a:r>
                    <a:r>
                      <a:rPr lang="en-US" altLang="ja-JP" baseline="0" dirty="0" smtClean="0"/>
                      <a:t>, 21%</a:t>
                    </a:r>
                  </a:p>
                </c:rich>
              </c:tx>
              <c:spPr>
                <a:noFill/>
                <a:ln>
                  <a:noFill/>
                </a:ln>
                <a:effectLst/>
              </c:spPr>
              <c:dLblPos val="inEnd"/>
              <c:showLegendKey val="0"/>
              <c:showVal val="1"/>
              <c:showCatName val="1"/>
              <c:showSerName val="0"/>
              <c:showPercent val="0"/>
              <c:showBubbleSize val="0"/>
              <c:extLst>
                <c:ext xmlns:c15="http://schemas.microsoft.com/office/drawing/2012/chart" uri="{CE6537A1-D6FC-4f65-9D91-7224C49458BB}">
                  <c15:layout>
                    <c:manualLayout>
                      <c:w val="0.32503640729208011"/>
                      <c:h val="0.19560185185185186"/>
                    </c:manualLayout>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堀内編集用'!$A$62:$A$65</c:f>
              <c:strCache>
                <c:ptCount val="4"/>
                <c:pt idx="0">
                  <c:v>a. 全く必要としない</c:v>
                </c:pt>
                <c:pt idx="1">
                  <c:v>b. あまり必要としない</c:v>
                </c:pt>
                <c:pt idx="2">
                  <c:v>c. かなり必要とする</c:v>
                </c:pt>
                <c:pt idx="3">
                  <c:v>d. 非常に必要</c:v>
                </c:pt>
              </c:strCache>
            </c:strRef>
          </c:cat>
          <c:val>
            <c:numRef>
              <c:f>'最終データ　堀内編集用'!$B$62:$B$65</c:f>
              <c:numCache>
                <c:formatCode>General</c:formatCode>
                <c:ptCount val="4"/>
                <c:pt idx="0">
                  <c:v>67</c:v>
                </c:pt>
                <c:pt idx="1">
                  <c:v>74</c:v>
                </c:pt>
                <c:pt idx="2">
                  <c:v>69</c:v>
                </c:pt>
                <c:pt idx="3">
                  <c:v>55</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explosion val="1"/>
            <c:spPr>
              <a:solidFill>
                <a:schemeClr val="tx2">
                  <a:lumMod val="60000"/>
                  <a:lumOff val="40000"/>
                </a:schemeClr>
              </a:solidFill>
            </c:spPr>
          </c:dPt>
          <c:dPt>
            <c:idx val="1"/>
            <c:bubble3D val="0"/>
            <c:explosion val="1"/>
            <c:spPr>
              <a:solidFill>
                <a:schemeClr val="tx2">
                  <a:lumMod val="40000"/>
                  <a:lumOff val="60000"/>
                </a:schemeClr>
              </a:solidFill>
            </c:spPr>
          </c:dPt>
          <c:dPt>
            <c:idx val="2"/>
            <c:bubble3D val="0"/>
            <c:spPr>
              <a:solidFill>
                <a:srgbClr val="FFFF00"/>
              </a:solidFill>
            </c:spPr>
          </c:dPt>
          <c:dLbls>
            <c:dLbl>
              <c:idx val="0"/>
              <c:layout>
                <c:manualLayout>
                  <c:x val="-0.10658284152218553"/>
                  <c:y val="0.12721529600466608"/>
                </c:manualLayout>
              </c:layout>
              <c:tx>
                <c:rich>
                  <a:bodyPr wrap="square" lIns="38100" tIns="19050" rIns="38100" bIns="19050" anchor="ctr">
                    <a:noAutofit/>
                  </a:bodyPr>
                  <a:lstStyle/>
                  <a:p>
                    <a:pPr>
                      <a:defRPr/>
                    </a:pPr>
                    <a:r>
                      <a:rPr lang="ja-JP" altLang="en-US" baseline="0" dirty="0" smtClean="0"/>
                      <a:t>無料とすべき</a:t>
                    </a:r>
                    <a:r>
                      <a:rPr lang="en-US" altLang="ja-JP" baseline="0" dirty="0" smtClean="0"/>
                      <a:t>, 36%</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4010500592159657"/>
                      <c:h val="0.12731481481481483"/>
                    </c:manualLayout>
                  </c15:layout>
                </c:ext>
              </c:extLst>
            </c:dLbl>
            <c:dLbl>
              <c:idx val="1"/>
              <c:layout>
                <c:manualLayout>
                  <c:x val="0.21708315436124967"/>
                  <c:y val="-0.13678222513852434"/>
                </c:manualLayout>
              </c:layout>
              <c:tx>
                <c:rich>
                  <a:bodyPr/>
                  <a:lstStyle/>
                  <a:p>
                    <a:r>
                      <a:rPr lang="ja-JP" altLang="en-US" baseline="0" dirty="0" smtClean="0"/>
                      <a:t>無料が望ましいが有料でもやむを得ない</a:t>
                    </a:r>
                    <a:r>
                      <a:rPr lang="en-US" altLang="ja-JP" baseline="0" dirty="0" smtClean="0"/>
                      <a:t>, 53%</a:t>
                    </a:r>
                  </a:p>
                </c:rich>
              </c:tx>
              <c:showLegendKey val="0"/>
              <c:showVal val="1"/>
              <c:showCatName val="1"/>
              <c:showSerName val="0"/>
              <c:showPercent val="0"/>
              <c:showBubbleSize val="0"/>
              <c:extLst>
                <c:ext xmlns:c15="http://schemas.microsoft.com/office/drawing/2012/chart" uri="{CE6537A1-D6FC-4f65-9D91-7224C49458BB}">
                  <c15:layout>
                    <c:manualLayout>
                      <c:w val="0.35095329014830062"/>
                      <c:h val="0.37131962671332752"/>
                    </c:manualLayout>
                  </c15:layout>
                </c:ext>
              </c:extLst>
            </c:dLbl>
            <c:dLbl>
              <c:idx val="2"/>
              <c:layout>
                <c:manualLayout>
                  <c:x val="0.10752799650043744"/>
                  <c:y val="0.1701388888888889"/>
                </c:manualLayout>
              </c:layout>
              <c:tx>
                <c:rich>
                  <a:bodyPr/>
                  <a:lstStyle/>
                  <a:p>
                    <a:r>
                      <a:rPr lang="ja-JP" altLang="en-US" baseline="0" dirty="0" smtClean="0"/>
                      <a:t>有料とすべき</a:t>
                    </a:r>
                    <a:r>
                      <a:rPr lang="en-US" altLang="ja-JP" baseline="0" dirty="0" smtClean="0"/>
                      <a:t>, 11%</a:t>
                    </a:r>
                  </a:p>
                </c:rich>
              </c:tx>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堀内編集用'!$A$69:$A$71</c:f>
              <c:strCache>
                <c:ptCount val="3"/>
                <c:pt idx="0">
                  <c:v>a. 無料とすべき</c:v>
                </c:pt>
                <c:pt idx="1">
                  <c:v>b. 無料が望ましいが有料でもやむを得ない</c:v>
                </c:pt>
                <c:pt idx="2">
                  <c:v>c. 有料とすべき</c:v>
                </c:pt>
              </c:strCache>
            </c:strRef>
          </c:cat>
          <c:val>
            <c:numRef>
              <c:f>'最終データ　堀内編集用'!$B$69:$B$71</c:f>
              <c:numCache>
                <c:formatCode>General</c:formatCode>
                <c:ptCount val="3"/>
                <c:pt idx="0">
                  <c:v>54</c:v>
                </c:pt>
                <c:pt idx="1">
                  <c:v>81</c:v>
                </c:pt>
                <c:pt idx="2">
                  <c:v>17</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'最終データ　堀内編集用'!$B$340</c:f>
              <c:strCache>
                <c:ptCount val="1"/>
                <c:pt idx="0">
                  <c:v>ポイント数</c:v>
                </c:pt>
              </c:strCache>
            </c:strRef>
          </c:tx>
          <c:explosion val="1"/>
          <c:dPt>
            <c:idx val="0"/>
            <c:bubble3D val="0"/>
            <c:spPr>
              <a:solidFill>
                <a:schemeClr val="tx2">
                  <a:lumMod val="20000"/>
                  <a:lumOff val="80000"/>
                </a:schemeClr>
              </a:solidFill>
            </c:spPr>
          </c:dPt>
          <c:dPt>
            <c:idx val="1"/>
            <c:bubble3D val="0"/>
            <c:spPr>
              <a:solidFill>
                <a:schemeClr val="tx2">
                  <a:lumMod val="40000"/>
                  <a:lumOff val="60000"/>
                </a:schemeClr>
              </a:solidFill>
            </c:spPr>
          </c:dPt>
          <c:dPt>
            <c:idx val="2"/>
            <c:bubble3D val="0"/>
            <c:spPr>
              <a:solidFill>
                <a:srgbClr val="FFFF99"/>
              </a:solidFill>
            </c:spPr>
          </c:dPt>
          <c:dPt>
            <c:idx val="3"/>
            <c:bubble3D val="0"/>
            <c:spPr>
              <a:solidFill>
                <a:srgbClr val="FFFF00"/>
              </a:solidFill>
            </c:spPr>
          </c:dPt>
          <c:dLbls>
            <c:dLbl>
              <c:idx val="0"/>
              <c:layout/>
              <c:tx>
                <c:rich>
                  <a:bodyPr/>
                  <a:lstStyle/>
                  <a:p>
                    <a:r>
                      <a:rPr lang="ja-JP" altLang="en-US" baseline="0" dirty="0" smtClean="0"/>
                      <a:t>全く必要としない</a:t>
                    </a:r>
                    <a:r>
                      <a:rPr lang="en-US" altLang="ja-JP" baseline="0" dirty="0" smtClean="0"/>
                      <a:t>, 2%</a:t>
                    </a:r>
                  </a:p>
                </c:rich>
              </c:tx>
              <c:showLegendKey val="0"/>
              <c:showVal val="1"/>
              <c:showCatName val="1"/>
              <c:showSerName val="0"/>
              <c:showPercent val="0"/>
              <c:showBubbleSize val="0"/>
              <c:extLst>
                <c:ext xmlns:c15="http://schemas.microsoft.com/office/drawing/2012/chart" uri="{CE6537A1-D6FC-4f65-9D91-7224C49458BB}">
                  <c15:layout>
                    <c:manualLayout>
                      <c:w val="0.25863349118621548"/>
                      <c:h val="0.19444444444444445"/>
                    </c:manualLayout>
                  </c15:layout>
                </c:ext>
              </c:extLst>
            </c:dLbl>
            <c:dLbl>
              <c:idx val="1"/>
              <c:layout/>
              <c:tx>
                <c:rich>
                  <a:bodyPr/>
                  <a:lstStyle/>
                  <a:p>
                    <a:r>
                      <a:rPr lang="ja-JP" altLang="en-US" baseline="0" dirty="0" smtClean="0"/>
                      <a:t>あまり必要としない</a:t>
                    </a:r>
                    <a:r>
                      <a:rPr lang="en-US" altLang="ja-JP" baseline="0" dirty="0" smtClean="0"/>
                      <a:t>, 24%</a:t>
                    </a:r>
                  </a:p>
                </c:rich>
              </c:tx>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5.3320804574945327E-2"/>
                  <c:y val="-0.21180555555555555"/>
                </c:manualLayout>
              </c:layout>
              <c:tx>
                <c:rich>
                  <a:bodyPr/>
                  <a:lstStyle/>
                  <a:p>
                    <a:r>
                      <a:rPr lang="ja-JP" altLang="en-US" baseline="0" dirty="0" smtClean="0"/>
                      <a:t>かなり必要とする</a:t>
                    </a:r>
                    <a:r>
                      <a:rPr lang="en-US" altLang="ja-JP" baseline="0" dirty="0" smtClean="0"/>
                      <a:t>, 45%</a:t>
                    </a:r>
                  </a:p>
                </c:rich>
              </c:tx>
              <c:showLegendKey val="0"/>
              <c:showVal val="1"/>
              <c:showCatName val="1"/>
              <c:showSerName val="0"/>
              <c:showPercent val="0"/>
              <c:showBubbleSize val="0"/>
              <c:extLst>
                <c:ext xmlns:c15="http://schemas.microsoft.com/office/drawing/2012/chart" uri="{CE6537A1-D6FC-4f65-9D91-7224C49458BB}">
                  <c15:layout>
                    <c:manualLayout>
                      <c:w val="0.40400885819174426"/>
                      <c:h val="0.19444444444444445"/>
                    </c:manualLayout>
                  </c15:layout>
                </c:ext>
              </c:extLst>
            </c:dLbl>
            <c:dLbl>
              <c:idx val="3"/>
              <c:layout>
                <c:manualLayout>
                  <c:x val="0.18908628662909757"/>
                  <c:y val="0.19155621172353457"/>
                </c:manualLayout>
              </c:layout>
              <c:tx>
                <c:rich>
                  <a:bodyPr/>
                  <a:lstStyle/>
                  <a:p>
                    <a:r>
                      <a:rPr lang="ja-JP" altLang="en-US" baseline="0" dirty="0" smtClean="0"/>
                      <a:t>非常に必要</a:t>
                    </a:r>
                    <a:r>
                      <a:rPr lang="en-US" altLang="ja-JP" baseline="0" dirty="0" smtClean="0"/>
                      <a:t>, 29%</a:t>
                    </a:r>
                  </a:p>
                </c:rich>
              </c:tx>
              <c:showLegendKey val="0"/>
              <c:showVal val="1"/>
              <c:showCatName val="1"/>
              <c:showSerName val="0"/>
              <c:showPercent val="0"/>
              <c:showBubbleSize val="0"/>
              <c:extLst>
                <c:ext xmlns:c15="http://schemas.microsoft.com/office/drawing/2012/chart" uri="{CE6537A1-D6FC-4f65-9D91-7224C49458BB}">
                  <c15:layout>
                    <c:manualLayout>
                      <c:w val="0.31190698188152927"/>
                      <c:h val="0.13425925925925927"/>
                    </c:manualLayout>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堀内編集用'!$A$341:$A$344</c:f>
              <c:strCache>
                <c:ptCount val="4"/>
                <c:pt idx="0">
                  <c:v>a. 全く必要としない</c:v>
                </c:pt>
                <c:pt idx="1">
                  <c:v>b. あまり必要としない</c:v>
                </c:pt>
                <c:pt idx="2">
                  <c:v>c. かなり必要とする</c:v>
                </c:pt>
                <c:pt idx="3">
                  <c:v>d. 非常に必要</c:v>
                </c:pt>
              </c:strCache>
            </c:strRef>
          </c:cat>
          <c:val>
            <c:numRef>
              <c:f>'最終データ　堀内編集用'!$B$341:$B$344</c:f>
              <c:numCache>
                <c:formatCode>General</c:formatCode>
                <c:ptCount val="4"/>
                <c:pt idx="0">
                  <c:v>5</c:v>
                </c:pt>
                <c:pt idx="1">
                  <c:v>64</c:v>
                </c:pt>
                <c:pt idx="2">
                  <c:v>120</c:v>
                </c:pt>
                <c:pt idx="3">
                  <c:v>76</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noFill/>
    </a:ln>
  </c:sp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explosion val="1"/>
          <c:dPt>
            <c:idx val="0"/>
            <c:bubble3D val="0"/>
            <c:spPr>
              <a:solidFill>
                <a:srgbClr val="FFFF00"/>
              </a:solidFill>
            </c:spPr>
          </c:dPt>
          <c:dPt>
            <c:idx val="1"/>
            <c:bubble3D val="0"/>
            <c:spPr>
              <a:solidFill>
                <a:srgbClr val="FFFF99"/>
              </a:solidFill>
            </c:spPr>
          </c:dPt>
          <c:dPt>
            <c:idx val="2"/>
            <c:bubble3D val="0"/>
            <c:spPr>
              <a:solidFill>
                <a:schemeClr val="tx2">
                  <a:lumMod val="60000"/>
                  <a:lumOff val="40000"/>
                </a:schemeClr>
              </a:solidFill>
            </c:spPr>
          </c:dPt>
          <c:dPt>
            <c:idx val="3"/>
            <c:bubble3D val="0"/>
            <c:spPr>
              <a:solidFill>
                <a:schemeClr val="bg1">
                  <a:lumMod val="75000"/>
                </a:schemeClr>
              </a:solidFill>
            </c:spPr>
          </c:dPt>
          <c:dLbls>
            <c:dLbl>
              <c:idx val="0"/>
              <c:layout>
                <c:manualLayout>
                  <c:x val="-0.13821875787826737"/>
                  <c:y val="6.0364902303878684E-2"/>
                </c:manualLayout>
              </c:layout>
              <c:tx>
                <c:rich>
                  <a:bodyPr wrap="square" lIns="38100" tIns="19050" rIns="38100" bIns="19050" anchor="ctr">
                    <a:noAutofit/>
                  </a:bodyPr>
                  <a:lstStyle/>
                  <a:p>
                    <a:pPr>
                      <a:defRPr/>
                    </a:pPr>
                    <a:r>
                      <a:rPr lang="ja-JP" altLang="en-US" dirty="0"/>
                      <a:t>教育講演</a:t>
                    </a:r>
                    <a:r>
                      <a:rPr lang="en-US" altLang="ja-JP" dirty="0"/>
                      <a:t>, </a:t>
                    </a:r>
                    <a:r>
                      <a:rPr lang="en-US" altLang="ja-JP" dirty="0" smtClean="0"/>
                      <a:t>42%</a:t>
                    </a:r>
                    <a:endParaRPr lang="ja-JP" altLang="en-US" dirty="0"/>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33832690943208898"/>
                      <c:h val="0.12615740740740741"/>
                    </c:manualLayout>
                  </c15:layout>
                </c:ext>
              </c:extLst>
            </c:dLbl>
            <c:dLbl>
              <c:idx val="1"/>
              <c:layout/>
              <c:tx>
                <c:rich>
                  <a:bodyPr/>
                  <a:lstStyle/>
                  <a:p>
                    <a:r>
                      <a:rPr lang="ja-JP" altLang="en-US" dirty="0"/>
                      <a:t> シンポジウム</a:t>
                    </a:r>
                    <a:r>
                      <a:rPr lang="en-US" altLang="ja-JP" dirty="0"/>
                      <a:t>, </a:t>
                    </a:r>
                    <a:r>
                      <a:rPr lang="en-US" altLang="ja-JP" dirty="0" smtClean="0"/>
                      <a:t>34%</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30531940607286079"/>
                      <c:h val="0.13194444444444445"/>
                    </c:manualLayout>
                  </c15:layout>
                </c:ext>
              </c:extLst>
            </c:dLbl>
            <c:dLbl>
              <c:idx val="2"/>
              <c:layout/>
              <c:tx>
                <c:rich>
                  <a:bodyPr/>
                  <a:lstStyle/>
                  <a:p>
                    <a:r>
                      <a:rPr lang="ja-JP" altLang="en-US" dirty="0"/>
                      <a:t>リスクマネージメント</a:t>
                    </a:r>
                    <a:r>
                      <a:rPr lang="en-US" altLang="ja-JP" dirty="0"/>
                      <a:t>, </a:t>
                    </a:r>
                    <a:r>
                      <a:rPr lang="en-US" altLang="ja-JP" dirty="0" smtClean="0"/>
                      <a:t>22%</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3"/>
              <c:layout/>
              <c:tx>
                <c:rich>
                  <a:bodyPr/>
                  <a:lstStyle/>
                  <a:p>
                    <a:r>
                      <a:rPr lang="ja-JP" altLang="en-US" dirty="0"/>
                      <a:t>その他</a:t>
                    </a:r>
                    <a:r>
                      <a:rPr lang="en-US" altLang="ja-JP" dirty="0"/>
                      <a:t>, </a:t>
                    </a:r>
                    <a:r>
                      <a:rPr lang="en-US" altLang="ja-JP" dirty="0" smtClean="0"/>
                      <a:t>2%</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26509151135380143"/>
                      <c:h val="0.13194444444444445"/>
                    </c:manualLayout>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堀内編集用'!$A$347:$A$350</c:f>
              <c:strCache>
                <c:ptCount val="4"/>
                <c:pt idx="0">
                  <c:v>a. 教育講演</c:v>
                </c:pt>
                <c:pt idx="1">
                  <c:v>b. シンポジウム</c:v>
                </c:pt>
                <c:pt idx="2">
                  <c:v>c. リスクマネージメント</c:v>
                </c:pt>
                <c:pt idx="3">
                  <c:v>d.その他</c:v>
                </c:pt>
              </c:strCache>
            </c:strRef>
          </c:cat>
          <c:val>
            <c:numRef>
              <c:f>'最終データ　堀内編集用'!$B$347:$B$350</c:f>
              <c:numCache>
                <c:formatCode>General</c:formatCode>
                <c:ptCount val="4"/>
                <c:pt idx="0">
                  <c:v>179</c:v>
                </c:pt>
                <c:pt idx="1">
                  <c:v>143</c:v>
                </c:pt>
                <c:pt idx="2">
                  <c:v>94</c:v>
                </c:pt>
                <c:pt idx="3">
                  <c:v>8</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Sheet1!$B$49</c:f>
              <c:strCache>
                <c:ptCount val="1"/>
                <c:pt idx="0">
                  <c:v>女性</c:v>
                </c:pt>
              </c:strCache>
            </c:strRef>
          </c:tx>
          <c:spPr>
            <a:solidFill>
              <a:srgbClr val="FD2BC6"/>
            </a:solidFill>
          </c:spPr>
          <c:invertIfNegative val="0"/>
          <c:dLbls>
            <c:dLbl>
              <c:idx val="1"/>
              <c:layout>
                <c:manualLayout>
                  <c:x val="2.2759399811329951E-2"/>
                  <c:y val="-0.11266111791214251"/>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75939981132993E-2"/>
                  <c:y val="-0.10561927826272088"/>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Sheet1!$A$50:$A$52</c:f>
              <c:strCache>
                <c:ptCount val="3"/>
                <c:pt idx="0">
                  <c:v>医師</c:v>
                </c:pt>
                <c:pt idx="1">
                  <c:v>技師</c:v>
                </c:pt>
                <c:pt idx="2">
                  <c:v>不明</c:v>
                </c:pt>
              </c:strCache>
            </c:strRef>
          </c:cat>
          <c:val>
            <c:numRef>
              <c:f>Sheet1!$B$50:$B$52</c:f>
              <c:numCache>
                <c:formatCode>General</c:formatCode>
                <c:ptCount val="3"/>
                <c:pt idx="0">
                  <c:v>16</c:v>
                </c:pt>
                <c:pt idx="1">
                  <c:v>6</c:v>
                </c:pt>
                <c:pt idx="2">
                  <c:v>2</c:v>
                </c:pt>
              </c:numCache>
            </c:numRef>
          </c:val>
        </c:ser>
        <c:ser>
          <c:idx val="1"/>
          <c:order val="1"/>
          <c:tx>
            <c:strRef>
              <c:f>Sheet1!$C$49</c:f>
              <c:strCache>
                <c:ptCount val="1"/>
                <c:pt idx="0">
                  <c:v>男性</c:v>
                </c:pt>
              </c:strCache>
            </c:strRef>
          </c:tx>
          <c:invertIfNegative val="0"/>
          <c:dPt>
            <c:idx val="0"/>
            <c:invertIfNegative val="0"/>
            <c:bubble3D val="0"/>
            <c:spPr>
              <a:solidFill>
                <a:srgbClr val="0070C0"/>
              </a:solidFill>
            </c:spPr>
          </c:dPt>
          <c:dPt>
            <c:idx val="1"/>
            <c:invertIfNegative val="0"/>
            <c:bubble3D val="0"/>
            <c:spPr>
              <a:solidFill>
                <a:srgbClr val="0070C0"/>
              </a:solidFill>
            </c:spPr>
          </c:dPt>
          <c:dPt>
            <c:idx val="2"/>
            <c:invertIfNegative val="0"/>
            <c:bubble3D val="0"/>
            <c:spPr>
              <a:solidFill>
                <a:srgbClr val="0070C0"/>
              </a:solidFill>
            </c:spPr>
          </c:dPt>
          <c:dLbls>
            <c:dLbl>
              <c:idx val="2"/>
              <c:layout>
                <c:manualLayout>
                  <c:x val="4.5518799622659901E-2"/>
                  <c:y val="7.0412852175147254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Sheet1!$A$50:$A$52</c:f>
              <c:strCache>
                <c:ptCount val="3"/>
                <c:pt idx="0">
                  <c:v>医師</c:v>
                </c:pt>
                <c:pt idx="1">
                  <c:v>技師</c:v>
                </c:pt>
                <c:pt idx="2">
                  <c:v>不明</c:v>
                </c:pt>
              </c:strCache>
            </c:strRef>
          </c:cat>
          <c:val>
            <c:numRef>
              <c:f>Sheet1!$C$50:$C$52</c:f>
              <c:numCache>
                <c:formatCode>General</c:formatCode>
                <c:ptCount val="3"/>
                <c:pt idx="0">
                  <c:v>187</c:v>
                </c:pt>
                <c:pt idx="1">
                  <c:v>37</c:v>
                </c:pt>
                <c:pt idx="2">
                  <c:v>2</c:v>
                </c:pt>
              </c:numCache>
            </c:numRef>
          </c:val>
        </c:ser>
        <c:dLbls>
          <c:showLegendKey val="0"/>
          <c:showVal val="0"/>
          <c:showCatName val="0"/>
          <c:showSerName val="0"/>
          <c:showPercent val="0"/>
          <c:showBubbleSize val="0"/>
        </c:dLbls>
        <c:gapWidth val="75"/>
        <c:overlap val="100"/>
        <c:axId val="217775944"/>
        <c:axId val="217776336"/>
      </c:barChart>
      <c:catAx>
        <c:axId val="217775944"/>
        <c:scaling>
          <c:orientation val="minMax"/>
        </c:scaling>
        <c:delete val="0"/>
        <c:axPos val="l"/>
        <c:numFmt formatCode="General" sourceLinked="1"/>
        <c:majorTickMark val="none"/>
        <c:minorTickMark val="none"/>
        <c:tickLblPos val="nextTo"/>
        <c:crossAx val="217776336"/>
        <c:crosses val="autoZero"/>
        <c:auto val="1"/>
        <c:lblAlgn val="ctr"/>
        <c:lblOffset val="100"/>
        <c:noMultiLvlLbl val="0"/>
      </c:catAx>
      <c:valAx>
        <c:axId val="217776336"/>
        <c:scaling>
          <c:orientation val="minMax"/>
          <c:max val="200"/>
        </c:scaling>
        <c:delete val="0"/>
        <c:axPos val="b"/>
        <c:numFmt formatCode="General" sourceLinked="1"/>
        <c:majorTickMark val="none"/>
        <c:minorTickMark val="none"/>
        <c:tickLblPos val="nextTo"/>
        <c:crossAx val="217775944"/>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enq集計結果!$F$4</c:f>
              <c:strCache>
                <c:ptCount val="1"/>
                <c:pt idx="0">
                  <c:v>人数(人)</c:v>
                </c:pt>
              </c:strCache>
            </c:strRef>
          </c:tx>
          <c:explosion val="1"/>
          <c:dPt>
            <c:idx val="0"/>
            <c:bubble3D val="0"/>
            <c:spPr>
              <a:solidFill>
                <a:srgbClr val="FAFCBC"/>
              </a:solidFill>
            </c:spPr>
          </c:dPt>
          <c:dPt>
            <c:idx val="1"/>
            <c:bubble3D val="0"/>
            <c:spPr>
              <a:solidFill>
                <a:srgbClr val="F6F983"/>
              </a:solidFill>
            </c:spPr>
          </c:dPt>
          <c:dPt>
            <c:idx val="2"/>
            <c:bubble3D val="0"/>
            <c:spPr>
              <a:solidFill>
                <a:srgbClr val="F1F53D"/>
              </a:solidFill>
            </c:spPr>
          </c:dPt>
          <c:dPt>
            <c:idx val="3"/>
            <c:bubble3D val="0"/>
            <c:spPr>
              <a:solidFill>
                <a:srgbClr val="FFFF00"/>
              </a:solidFill>
            </c:spPr>
          </c:dPt>
          <c:dLbls>
            <c:dLbl>
              <c:idx val="0"/>
              <c:layout/>
              <c:tx>
                <c:rich>
                  <a:bodyPr/>
                  <a:lstStyle/>
                  <a:p>
                    <a:r>
                      <a:rPr lang="ja-JP" altLang="en-US" dirty="0"/>
                      <a:t>≦</a:t>
                    </a:r>
                    <a:r>
                      <a:rPr lang="en-US" altLang="ja-JP" dirty="0"/>
                      <a:t>500(</a:t>
                    </a:r>
                    <a:r>
                      <a:rPr lang="ja-JP" altLang="en-US" dirty="0"/>
                      <a:t>円</a:t>
                    </a:r>
                    <a:r>
                      <a:rPr lang="en-US" altLang="ja-JP" dirty="0"/>
                      <a:t>) </a:t>
                    </a:r>
                  </a:p>
                  <a:p>
                    <a:r>
                      <a:rPr lang="en-US" altLang="ja-JP" dirty="0" smtClean="0"/>
                      <a:t>48%</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0.22009291196842559"/>
                  <c:y val="-9.449766695829688E-2"/>
                </c:manualLayout>
              </c:layout>
              <c:tx>
                <c:rich>
                  <a:bodyPr/>
                  <a:lstStyle/>
                  <a:p>
                    <a:r>
                      <a:rPr lang="en-US" altLang="ja-JP" dirty="0" smtClean="0"/>
                      <a:t>700-1000(</a:t>
                    </a:r>
                    <a:r>
                      <a:rPr lang="ja-JP" altLang="en-US" dirty="0" smtClean="0"/>
                      <a:t>円</a:t>
                    </a:r>
                    <a:r>
                      <a:rPr lang="en-US" altLang="ja-JP" dirty="0" smtClean="0"/>
                      <a:t>)</a:t>
                    </a:r>
                    <a:endParaRPr lang="ja-JP" altLang="en-US" dirty="0"/>
                  </a:p>
                  <a:p>
                    <a:r>
                      <a:rPr lang="en-US" altLang="ja-JP" dirty="0" smtClean="0"/>
                      <a:t>43%</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24494211170679622"/>
                      <c:h val="0.1875"/>
                    </c:manualLayout>
                  </c15:layout>
                </c:ext>
              </c:extLst>
            </c:dLbl>
            <c:dLbl>
              <c:idx val="2"/>
              <c:layout>
                <c:manualLayout>
                  <c:x val="0.11890873160069097"/>
                  <c:y val="0.16319462671332749"/>
                </c:manualLayout>
              </c:layout>
              <c:tx>
                <c:rich>
                  <a:bodyPr wrap="square" lIns="38100" tIns="19050" rIns="38100" bIns="19050" anchor="ctr">
                    <a:noAutofit/>
                  </a:bodyPr>
                  <a:lstStyle/>
                  <a:p>
                    <a:pPr>
                      <a:defRPr/>
                    </a:pPr>
                    <a:r>
                      <a:rPr lang="en-US" altLang="ja-JP" dirty="0" smtClean="0"/>
                      <a:t>2000(</a:t>
                    </a:r>
                    <a:r>
                      <a:rPr lang="ja-JP" altLang="en-US" dirty="0" smtClean="0"/>
                      <a:t>円</a:t>
                    </a:r>
                    <a:r>
                      <a:rPr lang="en-US" altLang="ja-JP" dirty="0" smtClean="0"/>
                      <a:t>)</a:t>
                    </a:r>
                    <a:endParaRPr lang="ja-JP" altLang="en-US" dirty="0"/>
                  </a:p>
                  <a:p>
                    <a:pPr>
                      <a:defRPr/>
                    </a:pPr>
                    <a:r>
                      <a:rPr lang="ja-JP" altLang="en-US" dirty="0"/>
                      <a:t> </a:t>
                    </a:r>
                    <a:r>
                      <a:rPr lang="en-US" altLang="ja-JP" dirty="0" smtClean="0"/>
                      <a:t>7%</a:t>
                    </a:r>
                    <a:endParaRPr lang="ja-JP" altLang="en-US" dirty="0"/>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22129987309857499"/>
                      <c:h val="0.19634259259259254"/>
                    </c:manualLayout>
                  </c15:layout>
                </c:ext>
              </c:extLst>
            </c:dLbl>
            <c:dLbl>
              <c:idx val="3"/>
              <c:layout/>
              <c:tx>
                <c:rich>
                  <a:bodyPr/>
                  <a:lstStyle/>
                  <a:p>
                    <a:r>
                      <a:rPr lang="en-US" altLang="ja-JP" dirty="0" smtClean="0"/>
                      <a:t>3000(</a:t>
                    </a:r>
                    <a:r>
                      <a:rPr lang="ja-JP" altLang="en-US" dirty="0" smtClean="0"/>
                      <a:t>円</a:t>
                    </a:r>
                    <a:r>
                      <a:rPr lang="en-US" altLang="ja-JP" dirty="0" smtClean="0"/>
                      <a:t>)</a:t>
                    </a:r>
                    <a:endParaRPr lang="ja-JP" altLang="en-US" dirty="0"/>
                  </a:p>
                  <a:p>
                    <a:r>
                      <a:rPr lang="en-US" altLang="ja-JP" dirty="0"/>
                      <a:t>2%</a:t>
                    </a:r>
                  </a:p>
                </c:rich>
              </c:tx>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enq集計結果!$E$5:$E$8</c:f>
              <c:strCache>
                <c:ptCount val="4"/>
                <c:pt idx="0">
                  <c:v>≦500</c:v>
                </c:pt>
                <c:pt idx="1">
                  <c:v>501-1000</c:v>
                </c:pt>
                <c:pt idx="2">
                  <c:v>1001-2000</c:v>
                </c:pt>
                <c:pt idx="3">
                  <c:v>2001-3000</c:v>
                </c:pt>
              </c:strCache>
            </c:strRef>
          </c:cat>
          <c:val>
            <c:numRef>
              <c:f>enq集計結果!$F$5:$F$8</c:f>
              <c:numCache>
                <c:formatCode>General</c:formatCode>
                <c:ptCount val="4"/>
                <c:pt idx="0">
                  <c:v>20</c:v>
                </c:pt>
                <c:pt idx="1">
                  <c:v>18</c:v>
                </c:pt>
                <c:pt idx="2">
                  <c:v>3</c:v>
                </c:pt>
                <c:pt idx="3">
                  <c:v>1</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[コピー女性支援アンケートQ12集計結果.xlsx]enq集計結果!$F$19</c:f>
              <c:strCache>
                <c:ptCount val="1"/>
                <c:pt idx="0">
                  <c:v>人数（人）</c:v>
                </c:pt>
              </c:strCache>
            </c:strRef>
          </c:tx>
          <c:dPt>
            <c:idx val="0"/>
            <c:bubble3D val="0"/>
            <c:spPr>
              <a:solidFill>
                <a:srgbClr val="ECF0F4"/>
              </a:solidFill>
            </c:spPr>
          </c:dPt>
          <c:dPt>
            <c:idx val="1"/>
            <c:bubble3D val="0"/>
            <c:spPr>
              <a:solidFill>
                <a:schemeClr val="tx2">
                  <a:lumMod val="20000"/>
                  <a:lumOff val="80000"/>
                </a:schemeClr>
              </a:solidFill>
            </c:spPr>
          </c:dPt>
          <c:dPt>
            <c:idx val="2"/>
            <c:bubble3D val="0"/>
            <c:spPr>
              <a:solidFill>
                <a:schemeClr val="tx2">
                  <a:lumMod val="40000"/>
                  <a:lumOff val="60000"/>
                </a:schemeClr>
              </a:solidFill>
            </c:spPr>
          </c:dPt>
          <c:dPt>
            <c:idx val="3"/>
            <c:bubble3D val="0"/>
            <c:spPr>
              <a:solidFill>
                <a:schemeClr val="tx2">
                  <a:lumMod val="60000"/>
                  <a:lumOff val="40000"/>
                </a:schemeClr>
              </a:solidFill>
            </c:spPr>
          </c:dPt>
          <c:dPt>
            <c:idx val="4"/>
            <c:bubble3D val="0"/>
            <c:spPr>
              <a:solidFill>
                <a:srgbClr val="FAFCBC"/>
              </a:solidFill>
            </c:spPr>
          </c:dPt>
          <c:dPt>
            <c:idx val="7"/>
            <c:bubble3D val="0"/>
            <c:spPr>
              <a:solidFill>
                <a:srgbClr val="F6F983"/>
              </a:solidFill>
            </c:spPr>
          </c:dPt>
          <c:dPt>
            <c:idx val="9"/>
            <c:bubble3D val="0"/>
            <c:spPr>
              <a:solidFill>
                <a:srgbClr val="FFFF00"/>
              </a:solidFill>
            </c:spPr>
          </c:dPt>
          <c:dLbls>
            <c:dLbl>
              <c:idx val="0"/>
              <c:layout/>
              <c:tx>
                <c:rich>
                  <a:bodyPr/>
                  <a:lstStyle/>
                  <a:p>
                    <a:r>
                      <a:rPr lang="ja-JP" altLang="en-US" dirty="0" smtClean="0"/>
                      <a:t>≦</a:t>
                    </a:r>
                    <a:r>
                      <a:rPr lang="en-US" altLang="ja-JP" dirty="0" smtClean="0"/>
                      <a:t>1000(</a:t>
                    </a:r>
                    <a:r>
                      <a:rPr lang="ja-JP" altLang="en-US" dirty="0" smtClean="0"/>
                      <a:t>円</a:t>
                    </a:r>
                    <a:r>
                      <a:rPr lang="en-US" altLang="ja-JP" dirty="0" smtClean="0"/>
                      <a:t>)</a:t>
                    </a:r>
                    <a:endParaRPr lang="ja-JP" altLang="en-US" dirty="0"/>
                  </a:p>
                  <a:p>
                    <a:r>
                      <a:rPr lang="ja-JP" altLang="en-US" dirty="0"/>
                      <a:t> </a:t>
                    </a:r>
                    <a:r>
                      <a:rPr lang="en-US" altLang="ja-JP" dirty="0" smtClean="0"/>
                      <a:t>16%</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1"/>
              <c:layout/>
              <c:tx>
                <c:rich>
                  <a:bodyPr/>
                  <a:lstStyle/>
                  <a:p>
                    <a:r>
                      <a:rPr lang="en-US" altLang="ja-JP" dirty="0" smtClean="0"/>
                      <a:t>2000(</a:t>
                    </a:r>
                    <a:r>
                      <a:rPr lang="ja-JP" altLang="en-US" dirty="0" smtClean="0"/>
                      <a:t>円</a:t>
                    </a:r>
                    <a:r>
                      <a:rPr lang="en-US" altLang="ja-JP" dirty="0" smtClean="0"/>
                      <a:t>)</a:t>
                    </a:r>
                    <a:endParaRPr lang="ja-JP" altLang="en-US" dirty="0"/>
                  </a:p>
                  <a:p>
                    <a:r>
                      <a:rPr lang="en-US" altLang="ja-JP" dirty="0" smtClean="0"/>
                      <a:t>22%</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1.3301800069851292E-2"/>
                  <c:y val="-0.19601851851851851"/>
                </c:manualLayout>
              </c:layout>
              <c:tx>
                <c:rich>
                  <a:bodyPr/>
                  <a:lstStyle/>
                  <a:p>
                    <a:r>
                      <a:rPr lang="en-US" altLang="ja-JP" dirty="0" smtClean="0"/>
                      <a:t>3000(</a:t>
                    </a:r>
                    <a:r>
                      <a:rPr lang="ja-JP" altLang="en-US" dirty="0" smtClean="0"/>
                      <a:t>円</a:t>
                    </a:r>
                    <a:r>
                      <a:rPr lang="en-US" altLang="ja-JP" dirty="0" smtClean="0"/>
                      <a:t>)</a:t>
                    </a:r>
                    <a:endParaRPr lang="ja-JP" altLang="en-US" dirty="0"/>
                  </a:p>
                  <a:p>
                    <a:r>
                      <a:rPr lang="en-US" altLang="ja-JP" dirty="0" smtClean="0"/>
                      <a:t>24%</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3"/>
              <c:layout/>
              <c:tx>
                <c:rich>
                  <a:bodyPr/>
                  <a:lstStyle/>
                  <a:p>
                    <a:r>
                      <a:rPr lang="en-US" altLang="ja-JP" dirty="0" smtClean="0"/>
                      <a:t>4000(</a:t>
                    </a:r>
                    <a:r>
                      <a:rPr lang="ja-JP" altLang="en-US" dirty="0" smtClean="0"/>
                      <a:t>円</a:t>
                    </a:r>
                    <a:r>
                      <a:rPr lang="en-US" altLang="ja-JP" dirty="0" smtClean="0"/>
                      <a:t>)</a:t>
                    </a:r>
                    <a:endParaRPr lang="ja-JP" altLang="en-US" dirty="0"/>
                  </a:p>
                  <a:p>
                    <a:r>
                      <a:rPr lang="en-US" altLang="ja-JP" dirty="0"/>
                      <a:t>2%</a:t>
                    </a:r>
                  </a:p>
                </c:rich>
              </c:tx>
              <c:showLegendKey val="0"/>
              <c:showVal val="1"/>
              <c:showCatName val="1"/>
              <c:showSerName val="0"/>
              <c:showPercent val="0"/>
              <c:showBubbleSize val="0"/>
              <c:extLst>
                <c:ext xmlns:c15="http://schemas.microsoft.com/office/drawing/2012/chart" uri="{CE6537A1-D6FC-4f65-9D91-7224C49458BB}">
                  <c15:layout/>
                </c:ext>
              </c:extLst>
            </c:dLbl>
            <c:dLbl>
              <c:idx val="4"/>
              <c:layout/>
              <c:tx>
                <c:rich>
                  <a:bodyPr/>
                  <a:lstStyle/>
                  <a:p>
                    <a:r>
                      <a:rPr lang="en-US" altLang="ja-JP" dirty="0" smtClean="0"/>
                      <a:t>5000(</a:t>
                    </a:r>
                    <a:r>
                      <a:rPr lang="ja-JP" altLang="en-US" dirty="0" smtClean="0"/>
                      <a:t>円</a:t>
                    </a:r>
                    <a:r>
                      <a:rPr lang="en-US" altLang="ja-JP" dirty="0" smtClean="0"/>
                      <a:t>)</a:t>
                    </a:r>
                    <a:endParaRPr lang="ja-JP" altLang="en-US" dirty="0"/>
                  </a:p>
                  <a:p>
                    <a:r>
                      <a:rPr lang="ja-JP" altLang="en-US" dirty="0"/>
                      <a:t> </a:t>
                    </a:r>
                    <a:r>
                      <a:rPr lang="en-US" altLang="ja-JP" dirty="0" smtClean="0"/>
                      <a:t>24%</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layout>
                <c:manualLayout>
                  <c:x val="9.9633748906386696E-2"/>
                  <c:y val="0.16874270924467774"/>
                </c:manualLayout>
              </c:layout>
              <c:tx>
                <c:rich>
                  <a:bodyPr/>
                  <a:lstStyle/>
                  <a:p>
                    <a:r>
                      <a:rPr lang="en-US" altLang="ja-JP" dirty="0" smtClean="0"/>
                      <a:t>8000(</a:t>
                    </a:r>
                    <a:r>
                      <a:rPr lang="ja-JP" altLang="en-US" dirty="0" smtClean="0"/>
                      <a:t>円</a:t>
                    </a:r>
                    <a:r>
                      <a:rPr lang="en-US" altLang="ja-JP" dirty="0"/>
                      <a:t>)</a:t>
                    </a:r>
                  </a:p>
                  <a:p>
                    <a:r>
                      <a:rPr lang="en-US" altLang="ja-JP" dirty="0"/>
                      <a:t>8%</a:t>
                    </a:r>
                  </a:p>
                </c:rich>
              </c:tx>
              <c:showLegendKey val="0"/>
              <c:showVal val="1"/>
              <c:showCatName val="1"/>
              <c:showSerName val="0"/>
              <c:showPercent val="0"/>
              <c:showBubbleSize val="0"/>
              <c:extLst>
                <c:ext xmlns:c15="http://schemas.microsoft.com/office/drawing/2012/chart" uri="{CE6537A1-D6FC-4f65-9D91-7224C49458BB}">
                  <c15:layout/>
                </c:ext>
              </c:extLst>
            </c:dLbl>
            <c:dLbl>
              <c:idx val="8"/>
              <c:delete val="1"/>
              <c:extLst>
                <c:ext xmlns:c15="http://schemas.microsoft.com/office/drawing/2012/chart" uri="{CE6537A1-D6FC-4f65-9D91-7224C49458BB}"/>
              </c:extLst>
            </c:dLbl>
            <c:dLbl>
              <c:idx val="9"/>
              <c:layout/>
              <c:tx>
                <c:rich>
                  <a:bodyPr/>
                  <a:lstStyle/>
                  <a:p>
                    <a:r>
                      <a:rPr lang="en-US" altLang="ja-JP" dirty="0" smtClean="0"/>
                      <a:t>10000(</a:t>
                    </a:r>
                    <a:r>
                      <a:rPr lang="ja-JP" altLang="en-US" dirty="0" smtClean="0"/>
                      <a:t>円</a:t>
                    </a:r>
                    <a:r>
                      <a:rPr lang="en-US" altLang="ja-JP" dirty="0"/>
                      <a:t>)</a:t>
                    </a:r>
                  </a:p>
                  <a:p>
                    <a:r>
                      <a:rPr lang="en-US" altLang="ja-JP" dirty="0"/>
                      <a:t>2%</a:t>
                    </a:r>
                  </a:p>
                </c:rich>
              </c:tx>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[コピー女性支援アンケートQ12集計結果.xlsx]enq集計結果!$E$20:$E$29</c:f>
              <c:strCache>
                <c:ptCount val="10"/>
                <c:pt idx="0">
                  <c:v>≦1000</c:v>
                </c:pt>
                <c:pt idx="1">
                  <c:v>1001-2000</c:v>
                </c:pt>
                <c:pt idx="2">
                  <c:v>2001-3000</c:v>
                </c:pt>
                <c:pt idx="3">
                  <c:v>3001-4000</c:v>
                </c:pt>
                <c:pt idx="4">
                  <c:v>4001-5000</c:v>
                </c:pt>
                <c:pt idx="5">
                  <c:v>5001-6000</c:v>
                </c:pt>
                <c:pt idx="6">
                  <c:v>6001-7000</c:v>
                </c:pt>
                <c:pt idx="7">
                  <c:v>7001-8000</c:v>
                </c:pt>
                <c:pt idx="8">
                  <c:v>8001-9000</c:v>
                </c:pt>
                <c:pt idx="9">
                  <c:v>9001-10000</c:v>
                </c:pt>
              </c:strCache>
            </c:strRef>
          </c:cat>
          <c:val>
            <c:numRef>
              <c:f>[コピー女性支援アンケートQ12集計結果.xlsx]enq集計結果!$F$20:$F$29</c:f>
              <c:numCache>
                <c:formatCode>General</c:formatCode>
                <c:ptCount val="10"/>
                <c:pt idx="0">
                  <c:v>8</c:v>
                </c:pt>
                <c:pt idx="1">
                  <c:v>11</c:v>
                </c:pt>
                <c:pt idx="2">
                  <c:v>12</c:v>
                </c:pt>
                <c:pt idx="3">
                  <c:v>1</c:v>
                </c:pt>
                <c:pt idx="4">
                  <c:v>12</c:v>
                </c:pt>
                <c:pt idx="5">
                  <c:v>0</c:v>
                </c:pt>
                <c:pt idx="6">
                  <c:v>0</c:v>
                </c:pt>
                <c:pt idx="7">
                  <c:v>4</c:v>
                </c:pt>
                <c:pt idx="8">
                  <c:v>0</c:v>
                </c:pt>
                <c:pt idx="9">
                  <c:v>1</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explosion val="1"/>
          <c:dPt>
            <c:idx val="0"/>
            <c:bubble3D val="0"/>
            <c:spPr>
              <a:solidFill>
                <a:srgbClr val="0070C0"/>
              </a:solidFill>
            </c:spPr>
          </c:dPt>
          <c:dPt>
            <c:idx val="1"/>
            <c:bubble3D val="0"/>
            <c:spPr>
              <a:solidFill>
                <a:srgbClr val="FFFF00"/>
              </a:solidFill>
            </c:spPr>
          </c:dPt>
          <c:dPt>
            <c:idx val="2"/>
            <c:bubble3D val="0"/>
            <c:spPr>
              <a:solidFill>
                <a:schemeClr val="bg1">
                  <a:lumMod val="75000"/>
                </a:schemeClr>
              </a:solidFill>
            </c:spPr>
          </c:dPt>
          <c:dLbls>
            <c:dLbl>
              <c:idx val="0"/>
              <c:layout>
                <c:manualLayout>
                  <c:x val="-0.18536582355046971"/>
                  <c:y val="-0.28831846984916665"/>
                </c:manualLayout>
              </c:layout>
              <c:tx>
                <c:rich>
                  <a:bodyPr/>
                  <a:lstStyle/>
                  <a:p>
                    <a:r>
                      <a:rPr lang="en-US" altLang="en-US" dirty="0"/>
                      <a:t> Web</a:t>
                    </a:r>
                    <a:r>
                      <a:rPr lang="ja-JP" altLang="en-US" dirty="0"/>
                      <a:t>配信</a:t>
                    </a:r>
                    <a:r>
                      <a:rPr lang="en-US" altLang="ja-JP" dirty="0"/>
                      <a:t>, </a:t>
                    </a:r>
                    <a:r>
                      <a:rPr lang="en-US" altLang="ja-JP" dirty="0" smtClean="0"/>
                      <a:t>88%</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ext>
              </c:extLst>
            </c:dLbl>
            <c:dLbl>
              <c:idx val="1"/>
              <c:layout/>
              <c:tx>
                <c:rich>
                  <a:bodyPr/>
                  <a:lstStyle/>
                  <a:p>
                    <a:r>
                      <a:rPr lang="en-US" altLang="en-US" dirty="0"/>
                      <a:t>DVD, </a:t>
                    </a:r>
                    <a:r>
                      <a:rPr lang="en-US" altLang="en-US" dirty="0" smtClean="0"/>
                      <a:t>11%</a:t>
                    </a:r>
                    <a:endParaRPr lang="en-US" altLang="ja-JP" dirty="0"/>
                  </a:p>
                </c:rich>
              </c:tx>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1.1757952820057031E-2"/>
                  <c:y val="8.0898339009739251E-3"/>
                </c:manualLayout>
              </c:layout>
              <c:tx>
                <c:rich>
                  <a:bodyPr/>
                  <a:lstStyle/>
                  <a:p>
                    <a:r>
                      <a:rPr lang="ja-JP" altLang="en-US" dirty="0"/>
                      <a:t>その他</a:t>
                    </a:r>
                    <a:r>
                      <a:rPr lang="en-US" altLang="ja-JP" dirty="0"/>
                      <a:t>, </a:t>
                    </a:r>
                    <a:r>
                      <a:rPr lang="en-US" altLang="ja-JP" dirty="0" smtClean="0"/>
                      <a:t>2%</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26357410904961176"/>
                      <c:h val="0.13174575962104393"/>
                    </c:manualLayout>
                  </c15:layout>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(265名） 031415'!$A$596:$A$598</c:f>
              <c:strCache>
                <c:ptCount val="3"/>
                <c:pt idx="0">
                  <c:v>b. Web配信</c:v>
                </c:pt>
                <c:pt idx="1">
                  <c:v>a. DVD</c:v>
                </c:pt>
                <c:pt idx="2">
                  <c:v>c.その他</c:v>
                </c:pt>
              </c:strCache>
            </c:strRef>
          </c:cat>
          <c:val>
            <c:numRef>
              <c:f>'最終データ (265名） 031415'!$B$596:$B$598</c:f>
              <c:numCache>
                <c:formatCode>General</c:formatCode>
                <c:ptCount val="3"/>
                <c:pt idx="0">
                  <c:v>233</c:v>
                </c:pt>
                <c:pt idx="1">
                  <c:v>28</c:v>
                </c:pt>
                <c:pt idx="2">
                  <c:v>4</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Sheet1!$A$39</c:f>
              <c:strCache>
                <c:ptCount val="1"/>
                <c:pt idx="0">
                  <c:v>女性</c:v>
                </c:pt>
              </c:strCache>
            </c:strRef>
          </c:tx>
          <c:spPr>
            <a:solidFill>
              <a:srgbClr val="FD2BC6"/>
            </a:solidFill>
          </c:spPr>
          <c:invertIfNegative val="0"/>
          <c:dLbls>
            <c:dLbl>
              <c:idx val="1"/>
              <c:layout>
                <c:manualLayout>
                  <c:x val="2.6255064436543577E-2"/>
                  <c:y val="-0.16657099828414126"/>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Sheet1!$B$38:$C$38</c:f>
              <c:strCache>
                <c:ptCount val="2"/>
                <c:pt idx="0">
                  <c:v>医師</c:v>
                </c:pt>
                <c:pt idx="1">
                  <c:v>その他</c:v>
                </c:pt>
              </c:strCache>
            </c:strRef>
          </c:cat>
          <c:val>
            <c:numRef>
              <c:f>Sheet1!$B$39:$C$39</c:f>
              <c:numCache>
                <c:formatCode>General</c:formatCode>
                <c:ptCount val="2"/>
                <c:pt idx="0">
                  <c:v>2</c:v>
                </c:pt>
                <c:pt idx="1">
                  <c:v>0</c:v>
                </c:pt>
              </c:numCache>
            </c:numRef>
          </c:val>
        </c:ser>
        <c:ser>
          <c:idx val="1"/>
          <c:order val="1"/>
          <c:tx>
            <c:strRef>
              <c:f>Sheet1!$A$40</c:f>
              <c:strCache>
                <c:ptCount val="1"/>
                <c:pt idx="0">
                  <c:v>男性</c:v>
                </c:pt>
              </c:strCache>
            </c:strRef>
          </c:tx>
          <c:spPr>
            <a:solidFill>
              <a:srgbClr val="0070C0"/>
            </a:solidFill>
          </c:spPr>
          <c:invertIfNegative val="0"/>
          <c:dLbls>
            <c:dLbl>
              <c:idx val="1"/>
              <c:layout>
                <c:manualLayout>
                  <c:x val="6.8263167535013297E-2"/>
                  <c:y val="-1.959658803342838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Sheet1!$B$38:$C$38</c:f>
              <c:strCache>
                <c:ptCount val="2"/>
                <c:pt idx="0">
                  <c:v>医師</c:v>
                </c:pt>
                <c:pt idx="1">
                  <c:v>その他</c:v>
                </c:pt>
              </c:strCache>
            </c:strRef>
          </c:cat>
          <c:val>
            <c:numRef>
              <c:f>Sheet1!$B$40:$C$40</c:f>
              <c:numCache>
                <c:formatCode>General</c:formatCode>
                <c:ptCount val="2"/>
                <c:pt idx="0">
                  <c:v>16</c:v>
                </c:pt>
                <c:pt idx="1">
                  <c:v>2</c:v>
                </c:pt>
              </c:numCache>
            </c:numRef>
          </c:val>
        </c:ser>
        <c:dLbls>
          <c:showLegendKey val="0"/>
          <c:showVal val="0"/>
          <c:showCatName val="0"/>
          <c:showSerName val="0"/>
          <c:showPercent val="0"/>
          <c:showBubbleSize val="0"/>
        </c:dLbls>
        <c:gapWidth val="75"/>
        <c:overlap val="100"/>
        <c:axId val="217777120"/>
        <c:axId val="217777512"/>
      </c:barChart>
      <c:catAx>
        <c:axId val="217777120"/>
        <c:scaling>
          <c:orientation val="minMax"/>
        </c:scaling>
        <c:delete val="0"/>
        <c:axPos val="l"/>
        <c:numFmt formatCode="General" sourceLinked="1"/>
        <c:majorTickMark val="none"/>
        <c:minorTickMark val="none"/>
        <c:tickLblPos val="nextTo"/>
        <c:crossAx val="217777512"/>
        <c:crosses val="autoZero"/>
        <c:auto val="1"/>
        <c:lblAlgn val="ctr"/>
        <c:lblOffset val="100"/>
        <c:noMultiLvlLbl val="0"/>
      </c:catAx>
      <c:valAx>
        <c:axId val="217777512"/>
        <c:scaling>
          <c:orientation val="minMax"/>
        </c:scaling>
        <c:delete val="0"/>
        <c:axPos val="b"/>
        <c:numFmt formatCode="General" sourceLinked="1"/>
        <c:majorTickMark val="none"/>
        <c:minorTickMark val="none"/>
        <c:tickLblPos val="nextTo"/>
        <c:crossAx val="21777712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Sheet1!$B$23</c:f>
              <c:strCache>
                <c:ptCount val="1"/>
                <c:pt idx="0">
                  <c:v>男性</c:v>
                </c:pt>
              </c:strCache>
            </c:strRef>
          </c:tx>
          <c:spPr>
            <a:solidFill>
              <a:srgbClr val="0070C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Sheet1!$A$24:$A$28</c:f>
              <c:strCache>
                <c:ptCount val="5"/>
                <c:pt idx="0">
                  <c:v>2010年度</c:v>
                </c:pt>
                <c:pt idx="1">
                  <c:v>2011年度</c:v>
                </c:pt>
                <c:pt idx="2">
                  <c:v>2012年度</c:v>
                </c:pt>
                <c:pt idx="3">
                  <c:v>2013年度</c:v>
                </c:pt>
                <c:pt idx="4">
                  <c:v>2014年度</c:v>
                </c:pt>
              </c:strCache>
            </c:strRef>
          </c:cat>
          <c:val>
            <c:numRef>
              <c:f>Sheet1!$B$24:$B$28</c:f>
              <c:numCache>
                <c:formatCode>General</c:formatCode>
                <c:ptCount val="5"/>
                <c:pt idx="0">
                  <c:v>84</c:v>
                </c:pt>
                <c:pt idx="1">
                  <c:v>68</c:v>
                </c:pt>
                <c:pt idx="2">
                  <c:v>72</c:v>
                </c:pt>
                <c:pt idx="3">
                  <c:v>64</c:v>
                </c:pt>
                <c:pt idx="4">
                  <c:v>35</c:v>
                </c:pt>
              </c:numCache>
            </c:numRef>
          </c:val>
        </c:ser>
        <c:ser>
          <c:idx val="1"/>
          <c:order val="1"/>
          <c:tx>
            <c:strRef>
              <c:f>Sheet1!$C$23</c:f>
              <c:strCache>
                <c:ptCount val="1"/>
                <c:pt idx="0">
                  <c:v>女性</c:v>
                </c:pt>
              </c:strCache>
            </c:strRef>
          </c:tx>
          <c:spPr>
            <a:solidFill>
              <a:srgbClr val="FD03B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Sheet1!$A$24:$A$28</c:f>
              <c:strCache>
                <c:ptCount val="5"/>
                <c:pt idx="0">
                  <c:v>2010年度</c:v>
                </c:pt>
                <c:pt idx="1">
                  <c:v>2011年度</c:v>
                </c:pt>
                <c:pt idx="2">
                  <c:v>2012年度</c:v>
                </c:pt>
                <c:pt idx="3">
                  <c:v>2013年度</c:v>
                </c:pt>
                <c:pt idx="4">
                  <c:v>2014年度</c:v>
                </c:pt>
              </c:strCache>
            </c:strRef>
          </c:cat>
          <c:val>
            <c:numRef>
              <c:f>Sheet1!$C$24:$C$28</c:f>
              <c:numCache>
                <c:formatCode>General</c:formatCode>
                <c:ptCount val="5"/>
                <c:pt idx="0">
                  <c:v>28</c:v>
                </c:pt>
                <c:pt idx="1">
                  <c:v>22</c:v>
                </c:pt>
                <c:pt idx="2">
                  <c:v>22</c:v>
                </c:pt>
                <c:pt idx="3">
                  <c:v>20</c:v>
                </c:pt>
                <c:pt idx="4">
                  <c:v>7</c:v>
                </c:pt>
              </c:numCache>
            </c:numRef>
          </c:val>
        </c:ser>
        <c:dLbls>
          <c:showLegendKey val="0"/>
          <c:showVal val="0"/>
          <c:showCatName val="0"/>
          <c:showSerName val="0"/>
          <c:showPercent val="0"/>
          <c:showBubbleSize val="0"/>
        </c:dLbls>
        <c:gapWidth val="75"/>
        <c:overlap val="100"/>
        <c:axId val="217778296"/>
        <c:axId val="217778688"/>
      </c:barChart>
      <c:catAx>
        <c:axId val="217778296"/>
        <c:scaling>
          <c:orientation val="minMax"/>
        </c:scaling>
        <c:delete val="0"/>
        <c:axPos val="l"/>
        <c:numFmt formatCode="General" sourceLinked="1"/>
        <c:majorTickMark val="none"/>
        <c:minorTickMark val="none"/>
        <c:tickLblPos val="nextTo"/>
        <c:crossAx val="217778688"/>
        <c:crosses val="autoZero"/>
        <c:auto val="1"/>
        <c:lblAlgn val="ctr"/>
        <c:lblOffset val="100"/>
        <c:noMultiLvlLbl val="0"/>
      </c:catAx>
      <c:valAx>
        <c:axId val="217778688"/>
        <c:scaling>
          <c:orientation val="minMax"/>
        </c:scaling>
        <c:delete val="0"/>
        <c:axPos val="b"/>
        <c:numFmt formatCode="General" sourceLinked="1"/>
        <c:majorTickMark val="none"/>
        <c:minorTickMark val="none"/>
        <c:tickLblPos val="nextTo"/>
        <c:crossAx val="217778296"/>
        <c:crosses val="autoZero"/>
        <c:crossBetween val="between"/>
      </c:valAx>
      <c:spPr>
        <a:noFill/>
        <a:ln w="25400">
          <a:noFill/>
        </a:ln>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Sheet1!$A$3</c:f>
              <c:strCache>
                <c:ptCount val="1"/>
                <c:pt idx="0">
                  <c:v>男</c:v>
                </c:pt>
              </c:strCache>
            </c:strRef>
          </c:tx>
          <c:spPr>
            <a:solidFill>
              <a:srgbClr val="0070C0"/>
            </a:solidFill>
          </c:spPr>
          <c:invertIfNegative val="0"/>
          <c:dLbls>
            <c:dLbl>
              <c:idx val="3"/>
              <c:layout>
                <c:manualLayout>
                  <c:x val="1.9444444444444445E-2"/>
                  <c:y val="-5.5555555555555552E-2"/>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3888888888888888E-2"/>
                  <c:y val="-6.4814814814814811E-2"/>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6666666666666666E-2"/>
                  <c:y val="-5.5555555555555546E-2"/>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Sheet1!$B$2:$G$2</c:f>
              <c:strCache>
                <c:ptCount val="6"/>
                <c:pt idx="0">
                  <c:v>送信数</c:v>
                </c:pt>
                <c:pt idx="1">
                  <c:v>医師</c:v>
                </c:pt>
                <c:pt idx="2">
                  <c:v>技師</c:v>
                </c:pt>
                <c:pt idx="3">
                  <c:v>薬剤師</c:v>
                </c:pt>
                <c:pt idx="4">
                  <c:v>なし</c:v>
                </c:pt>
                <c:pt idx="5">
                  <c:v>未登録</c:v>
                </c:pt>
              </c:strCache>
            </c:strRef>
          </c:cat>
          <c:val>
            <c:numRef>
              <c:f>Sheet1!$B$3:$G$3</c:f>
              <c:numCache>
                <c:formatCode>General</c:formatCode>
                <c:ptCount val="6"/>
                <c:pt idx="0">
                  <c:v>2005</c:v>
                </c:pt>
                <c:pt idx="1">
                  <c:v>1200</c:v>
                </c:pt>
                <c:pt idx="2">
                  <c:v>638</c:v>
                </c:pt>
                <c:pt idx="3">
                  <c:v>21</c:v>
                </c:pt>
                <c:pt idx="4">
                  <c:v>92</c:v>
                </c:pt>
                <c:pt idx="5">
                  <c:v>54</c:v>
                </c:pt>
              </c:numCache>
            </c:numRef>
          </c:val>
        </c:ser>
        <c:ser>
          <c:idx val="1"/>
          <c:order val="1"/>
          <c:tx>
            <c:strRef>
              <c:f>Sheet1!$A$4</c:f>
              <c:strCache>
                <c:ptCount val="1"/>
                <c:pt idx="0">
                  <c:v>女</c:v>
                </c:pt>
              </c:strCache>
            </c:strRef>
          </c:tx>
          <c:spPr>
            <a:solidFill>
              <a:srgbClr val="FF66CC"/>
            </a:solidFill>
          </c:spPr>
          <c:invertIfNegative val="0"/>
          <c:dLbls>
            <c:dLbl>
              <c:idx val="3"/>
              <c:layout>
                <c:manualLayout>
                  <c:x val="3.0555555555555555E-2"/>
                  <c:y val="0"/>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0555555555555555E-2"/>
                  <c:y val="0"/>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88888888888889E-2"/>
                  <c:y val="1.060944534001666E-17"/>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Sheet1!$B$2:$G$2</c:f>
              <c:strCache>
                <c:ptCount val="6"/>
                <c:pt idx="0">
                  <c:v>送信数</c:v>
                </c:pt>
                <c:pt idx="1">
                  <c:v>医師</c:v>
                </c:pt>
                <c:pt idx="2">
                  <c:v>技師</c:v>
                </c:pt>
                <c:pt idx="3">
                  <c:v>薬剤師</c:v>
                </c:pt>
                <c:pt idx="4">
                  <c:v>なし</c:v>
                </c:pt>
                <c:pt idx="5">
                  <c:v>未登録</c:v>
                </c:pt>
              </c:strCache>
            </c:strRef>
          </c:cat>
          <c:val>
            <c:numRef>
              <c:f>Sheet1!$B$4:$G$4</c:f>
              <c:numCache>
                <c:formatCode>General</c:formatCode>
                <c:ptCount val="6"/>
                <c:pt idx="0">
                  <c:v>729</c:v>
                </c:pt>
                <c:pt idx="1">
                  <c:v>216</c:v>
                </c:pt>
                <c:pt idx="2">
                  <c:v>471</c:v>
                </c:pt>
                <c:pt idx="3">
                  <c:v>7</c:v>
                </c:pt>
                <c:pt idx="4">
                  <c:v>25</c:v>
                </c:pt>
                <c:pt idx="5">
                  <c:v>10</c:v>
                </c:pt>
              </c:numCache>
            </c:numRef>
          </c:val>
        </c:ser>
        <c:dLbls>
          <c:showLegendKey val="0"/>
          <c:showVal val="0"/>
          <c:showCatName val="0"/>
          <c:showSerName val="0"/>
          <c:showPercent val="0"/>
          <c:showBubbleSize val="0"/>
        </c:dLbls>
        <c:gapWidth val="75"/>
        <c:overlap val="100"/>
        <c:axId val="219627456"/>
        <c:axId val="219627848"/>
      </c:barChart>
      <c:catAx>
        <c:axId val="219627456"/>
        <c:scaling>
          <c:orientation val="minMax"/>
        </c:scaling>
        <c:delete val="0"/>
        <c:axPos val="l"/>
        <c:numFmt formatCode="General" sourceLinked="1"/>
        <c:majorTickMark val="none"/>
        <c:minorTickMark val="none"/>
        <c:tickLblPos val="nextTo"/>
        <c:crossAx val="219627848"/>
        <c:crosses val="autoZero"/>
        <c:auto val="1"/>
        <c:lblAlgn val="ctr"/>
        <c:lblOffset val="100"/>
        <c:noMultiLvlLbl val="0"/>
      </c:catAx>
      <c:valAx>
        <c:axId val="219627848"/>
        <c:scaling>
          <c:orientation val="minMax"/>
        </c:scaling>
        <c:delete val="0"/>
        <c:axPos val="b"/>
        <c:numFmt formatCode="General" sourceLinked="1"/>
        <c:majorTickMark val="none"/>
        <c:minorTickMark val="none"/>
        <c:tickLblPos val="nextTo"/>
        <c:crossAx val="219627456"/>
        <c:crosses val="autoZero"/>
        <c:crossBetween val="between"/>
      </c:valAx>
      <c:spPr>
        <a:ln>
          <a:noFill/>
        </a:ln>
      </c:spPr>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Sheet1!$A$8</c:f>
              <c:strCache>
                <c:ptCount val="1"/>
                <c:pt idx="0">
                  <c:v>男</c:v>
                </c:pt>
              </c:strCache>
            </c:strRef>
          </c:tx>
          <c:spPr>
            <a:solidFill>
              <a:schemeClr val="accent1">
                <a:lumMod val="75000"/>
              </a:schemeClr>
            </a:solidFill>
          </c:spPr>
          <c:invertIfNegative val="0"/>
          <c:dLbls>
            <c:dLbl>
              <c:idx val="7"/>
              <c:layout>
                <c:manualLayout>
                  <c:x val="1.6666666666666666E-2"/>
                  <c:y val="-3.7037037037037035E-2"/>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6666666666666666E-2"/>
                  <c:y val="-2.3148148148148147E-2"/>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Sheet1!$B$7:$K$7</c:f>
              <c:strCache>
                <c:ptCount val="10"/>
                <c:pt idx="0">
                  <c:v>20代</c:v>
                </c:pt>
                <c:pt idx="1">
                  <c:v>30代</c:v>
                </c:pt>
                <c:pt idx="2">
                  <c:v>40代</c:v>
                </c:pt>
                <c:pt idx="3">
                  <c:v>50代</c:v>
                </c:pt>
                <c:pt idx="4">
                  <c:v>60代</c:v>
                </c:pt>
                <c:pt idx="5">
                  <c:v>70代</c:v>
                </c:pt>
                <c:pt idx="6">
                  <c:v>80代</c:v>
                </c:pt>
                <c:pt idx="7">
                  <c:v>90代</c:v>
                </c:pt>
                <c:pt idx="8">
                  <c:v>100代</c:v>
                </c:pt>
                <c:pt idx="9">
                  <c:v>未登録</c:v>
                </c:pt>
              </c:strCache>
            </c:strRef>
          </c:cat>
          <c:val>
            <c:numRef>
              <c:f>Sheet1!$B$8:$K$8</c:f>
              <c:numCache>
                <c:formatCode>General</c:formatCode>
                <c:ptCount val="10"/>
                <c:pt idx="0">
                  <c:v>86</c:v>
                </c:pt>
                <c:pt idx="1">
                  <c:v>198</c:v>
                </c:pt>
                <c:pt idx="2">
                  <c:v>401</c:v>
                </c:pt>
                <c:pt idx="3">
                  <c:v>629</c:v>
                </c:pt>
                <c:pt idx="4">
                  <c:v>356</c:v>
                </c:pt>
                <c:pt idx="5">
                  <c:v>134</c:v>
                </c:pt>
                <c:pt idx="6">
                  <c:v>63</c:v>
                </c:pt>
                <c:pt idx="7">
                  <c:v>11</c:v>
                </c:pt>
                <c:pt idx="8">
                  <c:v>1</c:v>
                </c:pt>
                <c:pt idx="9">
                  <c:v>126</c:v>
                </c:pt>
              </c:numCache>
            </c:numRef>
          </c:val>
        </c:ser>
        <c:ser>
          <c:idx val="1"/>
          <c:order val="1"/>
          <c:tx>
            <c:strRef>
              <c:f>Sheet1!$A$9</c:f>
              <c:strCache>
                <c:ptCount val="1"/>
                <c:pt idx="0">
                  <c:v>女</c:v>
                </c:pt>
              </c:strCache>
            </c:strRef>
          </c:tx>
          <c:spPr>
            <a:solidFill>
              <a:srgbClr val="FF66CC"/>
            </a:solidFill>
          </c:spPr>
          <c:invertIfNegative val="0"/>
          <c:dLbls>
            <c:dLbl>
              <c:idx val="5"/>
              <c:layout>
                <c:manualLayout>
                  <c:x val="2.7777777777777776E-2"/>
                  <c:y val="-4.6296296296296294E-3"/>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2.7777777777777752E-2"/>
                  <c:y val="0"/>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888888888888889E-2"/>
                  <c:y val="0"/>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4.1666666666666664E-2"/>
                  <c:y val="0"/>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Sheet1!$B$7:$K$7</c:f>
              <c:strCache>
                <c:ptCount val="10"/>
                <c:pt idx="0">
                  <c:v>20代</c:v>
                </c:pt>
                <c:pt idx="1">
                  <c:v>30代</c:v>
                </c:pt>
                <c:pt idx="2">
                  <c:v>40代</c:v>
                </c:pt>
                <c:pt idx="3">
                  <c:v>50代</c:v>
                </c:pt>
                <c:pt idx="4">
                  <c:v>60代</c:v>
                </c:pt>
                <c:pt idx="5">
                  <c:v>70代</c:v>
                </c:pt>
                <c:pt idx="6">
                  <c:v>80代</c:v>
                </c:pt>
                <c:pt idx="7">
                  <c:v>90代</c:v>
                </c:pt>
                <c:pt idx="8">
                  <c:v>100代</c:v>
                </c:pt>
                <c:pt idx="9">
                  <c:v>未登録</c:v>
                </c:pt>
              </c:strCache>
            </c:strRef>
          </c:cat>
          <c:val>
            <c:numRef>
              <c:f>Sheet1!$B$9:$K$9</c:f>
              <c:numCache>
                <c:formatCode>General</c:formatCode>
                <c:ptCount val="10"/>
                <c:pt idx="0">
                  <c:v>74</c:v>
                </c:pt>
                <c:pt idx="1">
                  <c:v>171</c:v>
                </c:pt>
                <c:pt idx="2">
                  <c:v>182</c:v>
                </c:pt>
                <c:pt idx="3">
                  <c:v>170</c:v>
                </c:pt>
                <c:pt idx="4">
                  <c:v>72</c:v>
                </c:pt>
                <c:pt idx="5">
                  <c:v>13</c:v>
                </c:pt>
                <c:pt idx="6">
                  <c:v>2</c:v>
                </c:pt>
                <c:pt idx="7">
                  <c:v>0</c:v>
                </c:pt>
                <c:pt idx="8">
                  <c:v>0</c:v>
                </c:pt>
                <c:pt idx="9">
                  <c:v>45</c:v>
                </c:pt>
              </c:numCache>
            </c:numRef>
          </c:val>
        </c:ser>
        <c:dLbls>
          <c:showLegendKey val="0"/>
          <c:showVal val="0"/>
          <c:showCatName val="0"/>
          <c:showSerName val="0"/>
          <c:showPercent val="0"/>
          <c:showBubbleSize val="0"/>
        </c:dLbls>
        <c:gapWidth val="75"/>
        <c:overlap val="100"/>
        <c:axId val="219628632"/>
        <c:axId val="219629024"/>
      </c:barChart>
      <c:catAx>
        <c:axId val="219628632"/>
        <c:scaling>
          <c:orientation val="minMax"/>
        </c:scaling>
        <c:delete val="0"/>
        <c:axPos val="l"/>
        <c:numFmt formatCode="General" sourceLinked="1"/>
        <c:majorTickMark val="none"/>
        <c:minorTickMark val="none"/>
        <c:tickLblPos val="nextTo"/>
        <c:crossAx val="219629024"/>
        <c:crosses val="autoZero"/>
        <c:auto val="1"/>
        <c:lblAlgn val="ctr"/>
        <c:lblOffset val="100"/>
        <c:noMultiLvlLbl val="0"/>
      </c:catAx>
      <c:valAx>
        <c:axId val="219629024"/>
        <c:scaling>
          <c:orientation val="minMax"/>
        </c:scaling>
        <c:delete val="0"/>
        <c:axPos val="b"/>
        <c:numFmt formatCode="General" sourceLinked="1"/>
        <c:majorTickMark val="none"/>
        <c:minorTickMark val="none"/>
        <c:tickLblPos val="nextTo"/>
        <c:crossAx val="219628632"/>
        <c:crosses val="autoZero"/>
        <c:crossBetween val="between"/>
      </c:valAx>
      <c:spPr>
        <a:ln>
          <a:noFill/>
        </a:ln>
      </c:spPr>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'最終データ　堀内編集用'!$F$2</c:f>
              <c:strCache>
                <c:ptCount val="1"/>
                <c:pt idx="0">
                  <c:v>回答者性別</c:v>
                </c:pt>
              </c:strCache>
            </c:strRef>
          </c:tx>
          <c:invertIfNegative val="0"/>
          <c:dPt>
            <c:idx val="0"/>
            <c:invertIfNegative val="0"/>
            <c:bubble3D val="0"/>
            <c:spPr>
              <a:solidFill>
                <a:srgbClr val="FF99CC"/>
              </a:solidFill>
            </c:spPr>
          </c:dPt>
          <c:dPt>
            <c:idx val="1"/>
            <c:invertIfNegative val="0"/>
            <c:bubble3D val="0"/>
            <c:spPr>
              <a:solidFill>
                <a:schemeClr val="tx2">
                  <a:lumMod val="60000"/>
                  <a:lumOff val="40000"/>
                </a:schemeClr>
              </a:solidFill>
            </c:spPr>
          </c:dPt>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'最終データ　堀内編集用'!$E$3:$E$4</c:f>
              <c:strCache>
                <c:ptCount val="2"/>
                <c:pt idx="0">
                  <c:v>女性</c:v>
                </c:pt>
                <c:pt idx="1">
                  <c:v>男性</c:v>
                </c:pt>
              </c:strCache>
            </c:strRef>
          </c:cat>
          <c:val>
            <c:numRef>
              <c:f>'最終データ　堀内編集用'!$F$3:$F$4</c:f>
              <c:numCache>
                <c:formatCode>General</c:formatCode>
                <c:ptCount val="2"/>
                <c:pt idx="0">
                  <c:v>126</c:v>
                </c:pt>
                <c:pt idx="1">
                  <c:v>139</c:v>
                </c:pt>
              </c:numCache>
            </c:numRef>
          </c:val>
        </c:ser>
        <c:dLbls>
          <c:showLegendKey val="0"/>
          <c:showVal val="0"/>
          <c:showCatName val="0"/>
          <c:showSerName val="0"/>
          <c:showPercent val="0"/>
          <c:showBubbleSize val="0"/>
        </c:dLbls>
        <c:gapWidth val="75"/>
        <c:overlap val="40"/>
        <c:axId val="219629808"/>
        <c:axId val="219630200"/>
      </c:barChart>
      <c:catAx>
        <c:axId val="219629808"/>
        <c:scaling>
          <c:orientation val="minMax"/>
        </c:scaling>
        <c:delete val="0"/>
        <c:axPos val="l"/>
        <c:numFmt formatCode="General" sourceLinked="0"/>
        <c:majorTickMark val="none"/>
        <c:minorTickMark val="none"/>
        <c:tickLblPos val="nextTo"/>
        <c:crossAx val="219630200"/>
        <c:crosses val="autoZero"/>
        <c:auto val="1"/>
        <c:lblAlgn val="ctr"/>
        <c:lblOffset val="100"/>
        <c:noMultiLvlLbl val="0"/>
      </c:catAx>
      <c:valAx>
        <c:axId val="219630200"/>
        <c:scaling>
          <c:orientation val="minMax"/>
          <c:max val="160"/>
          <c:min val="0"/>
        </c:scaling>
        <c:delete val="0"/>
        <c:axPos val="b"/>
        <c:majorGridlines/>
        <c:numFmt formatCode="General" sourceLinked="1"/>
        <c:majorTickMark val="none"/>
        <c:minorTickMark val="none"/>
        <c:tickLblPos val="nextTo"/>
        <c:crossAx val="219629808"/>
        <c:crosses val="autoZero"/>
        <c:crossBetween val="between"/>
      </c:valAx>
    </c:plotArea>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'最終データ　堀内編集用'!$F$7</c:f>
              <c:strCache>
                <c:ptCount val="1"/>
                <c:pt idx="0">
                  <c:v>人数</c:v>
                </c:pt>
              </c:strCache>
            </c:strRef>
          </c:tx>
          <c:invertIfNegative val="0"/>
          <c:dPt>
            <c:idx val="0"/>
            <c:invertIfNegative val="0"/>
            <c:bubble3D val="0"/>
            <c:spPr>
              <a:solidFill>
                <a:schemeClr val="accent1">
                  <a:lumMod val="50000"/>
                </a:schemeClr>
              </a:solidFill>
            </c:spPr>
          </c:dPt>
          <c:dPt>
            <c:idx val="1"/>
            <c:invertIfNegative val="0"/>
            <c:bubble3D val="0"/>
            <c:spPr>
              <a:solidFill>
                <a:schemeClr val="accent1">
                  <a:lumMod val="75000"/>
                </a:schemeClr>
              </a:solidFill>
            </c:spPr>
          </c:dPt>
          <c:dPt>
            <c:idx val="2"/>
            <c:invertIfNegative val="0"/>
            <c:bubble3D val="0"/>
            <c:spPr>
              <a:solidFill>
                <a:schemeClr val="accent1">
                  <a:lumMod val="60000"/>
                  <a:lumOff val="40000"/>
                </a:schemeClr>
              </a:solidFill>
            </c:spPr>
          </c:dPt>
          <c:dPt>
            <c:idx val="3"/>
            <c:invertIfNegative val="0"/>
            <c:bubble3D val="0"/>
            <c:spPr>
              <a:solidFill>
                <a:schemeClr val="accent1">
                  <a:lumMod val="40000"/>
                  <a:lumOff val="60000"/>
                </a:schemeClr>
              </a:solidFill>
            </c:spPr>
          </c:dPt>
          <c:dPt>
            <c:idx val="4"/>
            <c:invertIfNegative val="0"/>
            <c:bubble3D val="0"/>
            <c:spPr>
              <a:solidFill>
                <a:schemeClr val="accent1">
                  <a:lumMod val="20000"/>
                  <a:lumOff val="80000"/>
                </a:schemeClr>
              </a:solidFill>
            </c:spPr>
          </c:dPt>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'最終データ　堀内編集用'!$E$8:$E$12</c:f>
              <c:strCache>
                <c:ptCount val="5"/>
                <c:pt idx="0">
                  <c:v>60歳代</c:v>
                </c:pt>
                <c:pt idx="1">
                  <c:v>50歳代</c:v>
                </c:pt>
                <c:pt idx="2">
                  <c:v>40歳代</c:v>
                </c:pt>
                <c:pt idx="3">
                  <c:v>30歳代</c:v>
                </c:pt>
                <c:pt idx="4">
                  <c:v>20歳代</c:v>
                </c:pt>
              </c:strCache>
            </c:strRef>
          </c:cat>
          <c:val>
            <c:numRef>
              <c:f>'最終データ　堀内編集用'!$F$8:$F$12</c:f>
              <c:numCache>
                <c:formatCode>General</c:formatCode>
                <c:ptCount val="5"/>
                <c:pt idx="0">
                  <c:v>47</c:v>
                </c:pt>
                <c:pt idx="1">
                  <c:v>102</c:v>
                </c:pt>
                <c:pt idx="2">
                  <c:v>64</c:v>
                </c:pt>
                <c:pt idx="3">
                  <c:v>44</c:v>
                </c:pt>
                <c:pt idx="4">
                  <c:v>8</c:v>
                </c:pt>
              </c:numCache>
            </c:numRef>
          </c:val>
        </c:ser>
        <c:dLbls>
          <c:showLegendKey val="0"/>
          <c:showVal val="0"/>
          <c:showCatName val="0"/>
          <c:showSerName val="0"/>
          <c:showPercent val="0"/>
          <c:showBubbleSize val="0"/>
        </c:dLbls>
        <c:gapWidth val="75"/>
        <c:overlap val="40"/>
        <c:axId val="219630984"/>
        <c:axId val="219631376"/>
      </c:barChart>
      <c:catAx>
        <c:axId val="219630984"/>
        <c:scaling>
          <c:orientation val="minMax"/>
        </c:scaling>
        <c:delete val="0"/>
        <c:axPos val="l"/>
        <c:numFmt formatCode="General" sourceLinked="0"/>
        <c:majorTickMark val="none"/>
        <c:minorTickMark val="none"/>
        <c:tickLblPos val="nextTo"/>
        <c:crossAx val="219631376"/>
        <c:crosses val="autoZero"/>
        <c:auto val="1"/>
        <c:lblAlgn val="ctr"/>
        <c:lblOffset val="100"/>
        <c:noMultiLvlLbl val="0"/>
      </c:catAx>
      <c:valAx>
        <c:axId val="219631376"/>
        <c:scaling>
          <c:orientation val="minMax"/>
          <c:max val="160"/>
          <c:min val="0"/>
        </c:scaling>
        <c:delete val="0"/>
        <c:axPos val="b"/>
        <c:majorGridlines/>
        <c:numFmt formatCode="General" sourceLinked="1"/>
        <c:majorTickMark val="none"/>
        <c:minorTickMark val="none"/>
        <c:tickLblPos val="nextTo"/>
        <c:crossAx val="219630984"/>
        <c:crosses val="autoZero"/>
        <c:crossBetween val="between"/>
      </c:valAx>
    </c:plotArea>
    <c:plotVisOnly val="1"/>
    <c:dispBlanksAs val="gap"/>
    <c:showDLblsOverMax val="0"/>
  </c:chart>
  <c:spPr>
    <a:ln>
      <a:noFill/>
    </a:ln>
  </c:sp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pieChart>
        <c:varyColors val="1"/>
        <c:ser>
          <c:idx val="0"/>
          <c:order val="0"/>
          <c:tx>
            <c:strRef>
              <c:f>'最終データ　堀内編集用'!$F$14</c:f>
              <c:strCache>
                <c:ptCount val="1"/>
                <c:pt idx="0">
                  <c:v>人数</c:v>
                </c:pt>
              </c:strCache>
            </c:strRef>
          </c:tx>
          <c:dPt>
            <c:idx val="0"/>
            <c:bubble3D val="0"/>
            <c:explosion val="1"/>
          </c:dPt>
          <c:dPt>
            <c:idx val="1"/>
            <c:bubble3D val="0"/>
            <c:spPr>
              <a:solidFill>
                <a:schemeClr val="accent1">
                  <a:lumMod val="20000"/>
                  <a:lumOff val="80000"/>
                </a:schemeClr>
              </a:solidFill>
            </c:spPr>
          </c:dPt>
          <c:dPt>
            <c:idx val="2"/>
            <c:bubble3D val="0"/>
            <c:spPr>
              <a:solidFill>
                <a:srgbClr val="FFFF00"/>
              </a:solidFill>
            </c:spPr>
          </c:dPt>
          <c:dLbls>
            <c:dLbl>
              <c:idx val="0"/>
              <c:layout>
                <c:manualLayout>
                  <c:x val="-0.13172671456181792"/>
                  <c:y val="-0.25235591711186661"/>
                </c:manualLayout>
              </c:layout>
              <c:tx>
                <c:rich>
                  <a:bodyPr/>
                  <a:lstStyle/>
                  <a:p>
                    <a:fld id="{ADF03316-974A-4832-B4F8-AE5F1A000144}" type="CATEGORYNAME">
                      <a:rPr lang="ja-JP" altLang="en-US"/>
                      <a:pPr/>
                      <a:t>[分類名]</a:t>
                    </a:fld>
                    <a:r>
                      <a:rPr lang="en-US" altLang="ja-JP" baseline="0" dirty="0"/>
                      <a:t>, </a:t>
                    </a:r>
                    <a:r>
                      <a:rPr lang="en-US" altLang="ja-JP" baseline="0" dirty="0" smtClean="0"/>
                      <a:t>91%</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Lst>
            </c:dLbl>
            <c:dLbl>
              <c:idx val="1"/>
              <c:layout>
                <c:manualLayout>
                  <c:x val="-5.3265748031496064E-2"/>
                  <c:y val="4.0119568387284921E-2"/>
                </c:manualLayout>
              </c:layout>
              <c:tx>
                <c:rich>
                  <a:bodyPr/>
                  <a:lstStyle/>
                  <a:p>
                    <a:fld id="{A47DCE02-11D0-4E20-8B00-78CC3FAD4D6D}" type="CATEGORYNAME">
                      <a:rPr lang="ja-JP" altLang="en-US"/>
                      <a:pPr/>
                      <a:t>[分類名]</a:t>
                    </a:fld>
                    <a:r>
                      <a:rPr lang="en-US" altLang="ja-JP" baseline="0" dirty="0"/>
                      <a:t>, </a:t>
                    </a:r>
                    <a:r>
                      <a:rPr lang="en-US" altLang="ja-JP" baseline="0" dirty="0" smtClean="0"/>
                      <a:t>6%</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Lst>
            </c:dLbl>
            <c:dLbl>
              <c:idx val="2"/>
              <c:layout>
                <c:manualLayout>
                  <c:x val="0.1242358034128937"/>
                  <c:y val="-2.570017807997399E-3"/>
                </c:manualLayout>
              </c:layout>
              <c:tx>
                <c:rich>
                  <a:bodyPr wrap="square" lIns="38100" tIns="19050" rIns="38100" bIns="19050" anchor="ctr">
                    <a:noAutofit/>
                  </a:bodyPr>
                  <a:lstStyle/>
                  <a:p>
                    <a:pPr>
                      <a:defRPr/>
                    </a:pPr>
                    <a:fld id="{A7D59A32-6AA7-4ACF-B106-CE64DBC3E6E9}" type="CATEGORYNAME">
                      <a:rPr lang="ja-JP" altLang="en-US"/>
                      <a:pPr>
                        <a:defRPr/>
                      </a:pPr>
                      <a:t>[分類名]</a:t>
                    </a:fld>
                    <a:r>
                      <a:rPr lang="en-US" altLang="ja-JP" baseline="0" dirty="0"/>
                      <a:t>, </a:t>
                    </a:r>
                    <a:r>
                      <a:rPr lang="en-US" altLang="ja-JP" baseline="0" dirty="0" smtClean="0"/>
                      <a:t>3%</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41175002300863728"/>
                      <c:h val="0.14392099724785495"/>
                    </c:manualLayout>
                  </c15:layout>
                  <c15:dlblFieldTable/>
                  <c15:showDataLabelsRange val="0"/>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'最終データ　堀内編集用'!$E$15:$E$17</c:f>
              <c:strCache>
                <c:ptCount val="3"/>
                <c:pt idx="0">
                  <c:v>常勤</c:v>
                </c:pt>
                <c:pt idx="1">
                  <c:v>非常勤</c:v>
                </c:pt>
                <c:pt idx="2">
                  <c:v>休職・離職中</c:v>
                </c:pt>
              </c:strCache>
            </c:strRef>
          </c:cat>
          <c:val>
            <c:numRef>
              <c:f>'最終データ　堀内編集用'!$F$15:$F$17</c:f>
              <c:numCache>
                <c:formatCode>General</c:formatCode>
                <c:ptCount val="3"/>
                <c:pt idx="0">
                  <c:v>241</c:v>
                </c:pt>
                <c:pt idx="1">
                  <c:v>16</c:v>
                </c:pt>
                <c:pt idx="2">
                  <c:v>8</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0.40141</cdr:x>
      <cdr:y>0.6929</cdr:y>
    </cdr:from>
    <cdr:to>
      <cdr:x>0.54876</cdr:x>
      <cdr:y>0.81419</cdr:y>
    </cdr:to>
    <cdr:sp macro="" textlink="">
      <cdr:nvSpPr>
        <cdr:cNvPr id="2" name="テキスト ボックス 27"/>
        <cdr:cNvSpPr txBox="1"/>
      </cdr:nvSpPr>
      <cdr:spPr>
        <a:xfrm xmlns:a="http://schemas.openxmlformats.org/drawingml/2006/main">
          <a:off x="1376427" y="1406681"/>
          <a:ext cx="505267" cy="246221"/>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ja-JP" altLang="en-US" sz="1000" dirty="0" smtClean="0">
              <a:latin typeface="+mj-ea"/>
              <a:ea typeface="+mj-ea"/>
            </a:rPr>
            <a:t>（</a:t>
          </a:r>
          <a:r>
            <a:rPr lang="en-US" altLang="ja-JP" sz="1000" dirty="0">
              <a:latin typeface="+mj-ea"/>
              <a:ea typeface="+mj-ea"/>
            </a:rPr>
            <a:t>1</a:t>
          </a:r>
          <a:r>
            <a:rPr lang="en-US" altLang="ja-JP" sz="1000" dirty="0" smtClean="0">
              <a:latin typeface="+mj-ea"/>
              <a:ea typeface="+mj-ea"/>
            </a:rPr>
            <a:t>8%</a:t>
          </a:r>
          <a:r>
            <a:rPr kumimoji="1" lang="ja-JP" altLang="en-US" sz="1000" dirty="0" smtClean="0">
              <a:latin typeface="+mj-ea"/>
              <a:ea typeface="+mj-ea"/>
            </a:rPr>
            <a:t>）</a:t>
          </a:r>
          <a:endParaRPr kumimoji="1" lang="ja-JP" altLang="en-US" sz="1000" dirty="0">
            <a:latin typeface="+mj-ea"/>
            <a:ea typeface="+mj-ea"/>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0.15417</cdr:x>
      <cdr:y>0.02083</cdr:y>
    </cdr:from>
    <cdr:to>
      <cdr:x>0.82917</cdr:x>
      <cdr:y>0.15972</cdr:y>
    </cdr:to>
    <cdr:sp macro="" textlink="">
      <cdr:nvSpPr>
        <cdr:cNvPr id="2" name="テキスト ボックス 1"/>
        <cdr:cNvSpPr txBox="1"/>
      </cdr:nvSpPr>
      <cdr:spPr>
        <a:xfrm xmlns:a="http://schemas.openxmlformats.org/drawingml/2006/main">
          <a:off x="704850" y="57150"/>
          <a:ext cx="30861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userShapes>
</file>

<file path=ppt/drawings/drawing3.xml><?xml version="1.0" encoding="utf-8"?>
<c:userShapes xmlns:c="http://schemas.openxmlformats.org/drawingml/2006/chart">
  <cdr:relSizeAnchor xmlns:cdr="http://schemas.openxmlformats.org/drawingml/2006/chartDrawing">
    <cdr:from>
      <cdr:x>0.05625</cdr:x>
      <cdr:y>0.02778</cdr:y>
    </cdr:from>
    <cdr:to>
      <cdr:x>0.19167</cdr:x>
      <cdr:y>0.13542</cdr:y>
    </cdr:to>
    <cdr:sp macro="" textlink="">
      <cdr:nvSpPr>
        <cdr:cNvPr id="2" name="テキスト ボックス 1"/>
        <cdr:cNvSpPr txBox="1"/>
      </cdr:nvSpPr>
      <cdr:spPr>
        <a:xfrm xmlns:a="http://schemas.openxmlformats.org/drawingml/2006/main">
          <a:off x="257175" y="76200"/>
          <a:ext cx="619125"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0.04375</cdr:x>
      <cdr:y>0.05556</cdr:y>
    </cdr:from>
    <cdr:to>
      <cdr:x>0.18542</cdr:x>
      <cdr:y>0.16319</cdr:y>
    </cdr:to>
    <cdr:sp macro="" textlink="">
      <cdr:nvSpPr>
        <cdr:cNvPr id="2" name="テキスト ボックス 1"/>
        <cdr:cNvSpPr txBox="1"/>
      </cdr:nvSpPr>
      <cdr:spPr>
        <a:xfrm xmlns:a="http://schemas.openxmlformats.org/drawingml/2006/main">
          <a:off x="200025" y="152400"/>
          <a:ext cx="6477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0.08062</cdr:x>
      <cdr:y>0.09937</cdr:y>
    </cdr:from>
    <cdr:to>
      <cdr:x>0.25373</cdr:x>
      <cdr:y>0.20035</cdr:y>
    </cdr:to>
    <cdr:sp macro="" textlink="">
      <cdr:nvSpPr>
        <cdr:cNvPr id="2" name="テキスト ボックス 7"/>
        <cdr:cNvSpPr txBox="1"/>
      </cdr:nvSpPr>
      <cdr:spPr>
        <a:xfrm xmlns:a="http://schemas.openxmlformats.org/drawingml/2006/main">
          <a:off x="388977" y="272591"/>
          <a:ext cx="835159" cy="276999"/>
        </a:xfrm>
        <a:prstGeom xmlns:a="http://schemas.openxmlformats.org/drawingml/2006/main" prst="rect">
          <a:avLst/>
        </a:prstGeom>
        <a:solidFill xmlns:a="http://schemas.openxmlformats.org/drawingml/2006/main">
          <a:srgbClr val="FFE697"/>
        </a:solidFill>
        <a:ln xmlns:a="http://schemas.openxmlformats.org/drawingml/2006/main">
          <a:solidFill>
            <a:schemeClr val="tx1">
              <a:lumMod val="50000"/>
              <a:lumOff val="50000"/>
            </a:schemeClr>
          </a:solidFill>
        </a:l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200" dirty="0"/>
            <a:t>1</a:t>
          </a:r>
          <a:r>
            <a:rPr lang="ja-JP" altLang="en-US" sz="1200" dirty="0"/>
            <a:t>日</a:t>
          </a:r>
          <a:r>
            <a:rPr lang="ja-JP" altLang="en-US" sz="1200" dirty="0" smtClean="0"/>
            <a:t>当たり</a:t>
          </a:r>
          <a:r>
            <a:rPr kumimoji="1" lang="ja-JP" altLang="en-US" sz="1200" dirty="0" smtClean="0"/>
            <a:t>　</a:t>
          </a:r>
          <a:endParaRPr kumimoji="1" lang="ja-JP" altLang="en-US" sz="12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D7ADDB-FC9A-4524-864F-FD3682D36BBA}" type="datetimeFigureOut">
              <a:rPr kumimoji="1" lang="ja-JP" altLang="en-US" smtClean="0"/>
              <a:t>2015/6/22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1CDAA-41DF-4D54-AF57-A3FCF867975C}" type="slidenum">
              <a:rPr kumimoji="1" lang="ja-JP" altLang="en-US" smtClean="0"/>
              <a:t>‹#›</a:t>
            </a:fld>
            <a:endParaRPr kumimoji="1" lang="ja-JP" altLang="en-US"/>
          </a:p>
        </p:txBody>
      </p:sp>
    </p:spTree>
    <p:extLst>
      <p:ext uri="{BB962C8B-B14F-4D97-AF65-F5344CB8AC3E}">
        <p14:creationId xmlns:p14="http://schemas.microsoft.com/office/powerpoint/2010/main" val="30417942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E1CDAA-41DF-4D54-AF57-A3FCF867975C}" type="slidenum">
              <a:rPr kumimoji="1" lang="ja-JP" altLang="en-US" smtClean="0"/>
              <a:t>4</a:t>
            </a:fld>
            <a:endParaRPr kumimoji="1" lang="ja-JP" altLang="en-US"/>
          </a:p>
        </p:txBody>
      </p:sp>
    </p:spTree>
    <p:extLst>
      <p:ext uri="{BB962C8B-B14F-4D97-AF65-F5344CB8AC3E}">
        <p14:creationId xmlns:p14="http://schemas.microsoft.com/office/powerpoint/2010/main" val="2569550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33401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1920195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386387" y="396701"/>
            <a:ext cx="1671638"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1475" y="396701"/>
            <a:ext cx="4900613"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2523696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1221958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2624693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1475" y="2311402"/>
            <a:ext cx="3286125"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771900" y="2311402"/>
            <a:ext cx="3286125"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267176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3284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3611888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1343055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33786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ECDF094-730B-48C4-8763-3B9AB340E159}" type="datetimeFigureOut">
              <a:rPr kumimoji="1" lang="ja-JP" altLang="en-US" smtClean="0"/>
              <a:t>2015/6/22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214018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ECDF094-730B-48C4-8763-3B9AB340E159}" type="datetimeFigureOut">
              <a:rPr kumimoji="1" lang="ja-JP" altLang="en-US" smtClean="0"/>
              <a:t>2015/6/22</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C15D2055-4BDF-4F1C-8E26-E46D9D5D6141}" type="slidenum">
              <a:rPr kumimoji="1" lang="ja-JP" altLang="en-US" smtClean="0"/>
              <a:t>‹#›</a:t>
            </a:fld>
            <a:endParaRPr kumimoji="1" lang="ja-JP" altLang="en-US"/>
          </a:p>
        </p:txBody>
      </p:sp>
    </p:spTree>
    <p:extLst>
      <p:ext uri="{BB962C8B-B14F-4D97-AF65-F5344CB8AC3E}">
        <p14:creationId xmlns:p14="http://schemas.microsoft.com/office/powerpoint/2010/main" val="1990046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7" Type="http://schemas.openxmlformats.org/officeDocument/2006/relationships/chart" Target="../charts/chart10.xml"/><Relationship Id="rId2" Type="http://schemas.openxmlformats.org/officeDocument/2006/relationships/chart" Target="../charts/chart5.xml"/><Relationship Id="rId1" Type="http://schemas.openxmlformats.org/officeDocument/2006/relationships/slideLayout" Target="../slideLayouts/slideLayout1.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4.xml.rels><?xml version="1.0" encoding="UTF-8" standalone="yes"?>
<Relationships xmlns="http://schemas.openxmlformats.org/package/2006/relationships"><Relationship Id="rId3" Type="http://schemas.openxmlformats.org/officeDocument/2006/relationships/chart" Target="../charts/chart11.xml"/><Relationship Id="rId7" Type="http://schemas.openxmlformats.org/officeDocument/2006/relationships/chart" Target="../charts/chart1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chart" Target="../charts/chart12.xml"/></Relationships>
</file>

<file path=ppt/slides/_rels/slide5.xml.rels><?xml version="1.0" encoding="UTF-8" standalone="yes"?>
<Relationships xmlns="http://schemas.openxmlformats.org/package/2006/relationships"><Relationship Id="rId3" Type="http://schemas.openxmlformats.org/officeDocument/2006/relationships/chart" Target="../charts/chart17.xml"/><Relationship Id="rId7" Type="http://schemas.openxmlformats.org/officeDocument/2006/relationships/chart" Target="../charts/chart21.xml"/><Relationship Id="rId2" Type="http://schemas.openxmlformats.org/officeDocument/2006/relationships/chart" Target="../charts/chart16.xml"/><Relationship Id="rId1" Type="http://schemas.openxmlformats.org/officeDocument/2006/relationships/slideLayout" Target="../slideLayouts/slideLayout2.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21962" y="2000672"/>
            <a:ext cx="6480720" cy="3939540"/>
          </a:xfrm>
          <a:prstGeom prst="rect">
            <a:avLst/>
          </a:prstGeom>
          <a:noFill/>
        </p:spPr>
        <p:txBody>
          <a:bodyPr wrap="square" rtlCol="0">
            <a:spAutoFit/>
          </a:bodyPr>
          <a:lstStyle/>
          <a:p>
            <a:pPr>
              <a:lnSpc>
                <a:spcPts val="2000"/>
              </a:lnSpc>
            </a:pPr>
            <a:r>
              <a:rPr lang="ja-JP" altLang="ja-JP" sz="1050" b="1" dirty="0"/>
              <a:t>アンケート結果</a:t>
            </a:r>
            <a:r>
              <a:rPr lang="ja-JP" altLang="ja-JP" sz="1050" b="1" dirty="0" smtClean="0"/>
              <a:t>概要</a:t>
            </a:r>
            <a:endParaRPr lang="ja-JP" altLang="ja-JP" sz="1050" dirty="0"/>
          </a:p>
          <a:p>
            <a:pPr lvl="0">
              <a:lnSpc>
                <a:spcPts val="2000"/>
              </a:lnSpc>
            </a:pPr>
            <a:r>
              <a:rPr lang="en-US" altLang="ja-JP" sz="1050" dirty="0" smtClean="0"/>
              <a:t>1. </a:t>
            </a:r>
            <a:r>
              <a:rPr lang="ja-JP" altLang="ja-JP" sz="1050" dirty="0" smtClean="0"/>
              <a:t>アンケート</a:t>
            </a:r>
            <a:r>
              <a:rPr lang="ja-JP" altLang="ja-JP" sz="1050" dirty="0"/>
              <a:t>回答率は、女性会員</a:t>
            </a:r>
            <a:r>
              <a:rPr lang="en-US" altLang="ja-JP" sz="1050" dirty="0"/>
              <a:t>17%</a:t>
            </a:r>
            <a:r>
              <a:rPr lang="ja-JP" altLang="ja-JP" sz="1050" dirty="0" err="1"/>
              <a:t>、</a:t>
            </a:r>
            <a:r>
              <a:rPr lang="ja-JP" altLang="ja-JP" sz="1050" dirty="0"/>
              <a:t>男性会員</a:t>
            </a:r>
            <a:r>
              <a:rPr lang="en-US" altLang="ja-JP" sz="1050" dirty="0"/>
              <a:t>7%</a:t>
            </a:r>
            <a:r>
              <a:rPr lang="ja-JP" altLang="ja-JP" sz="1050" dirty="0" err="1"/>
              <a:t>、</a:t>
            </a:r>
            <a:r>
              <a:rPr lang="ja-JP" altLang="ja-JP" sz="1050" dirty="0"/>
              <a:t>全体で</a:t>
            </a:r>
            <a:r>
              <a:rPr lang="en-US" altLang="ja-JP" sz="1050" dirty="0"/>
              <a:t>10%</a:t>
            </a:r>
            <a:r>
              <a:rPr lang="ja-JP" altLang="ja-JP" sz="1050" dirty="0"/>
              <a:t>であった。</a:t>
            </a:r>
          </a:p>
          <a:p>
            <a:pPr lvl="0">
              <a:lnSpc>
                <a:spcPts val="2000"/>
              </a:lnSpc>
            </a:pPr>
            <a:r>
              <a:rPr lang="en-US" altLang="ja-JP" sz="1050" dirty="0" smtClean="0"/>
              <a:t>2. </a:t>
            </a:r>
            <a:r>
              <a:rPr lang="ja-JP" altLang="ja-JP" sz="1050" dirty="0" smtClean="0"/>
              <a:t>年齢</a:t>
            </a:r>
            <a:r>
              <a:rPr lang="ja-JP" altLang="ja-JP" sz="1050" dirty="0"/>
              <a:t>別回答率は、</a:t>
            </a:r>
            <a:r>
              <a:rPr lang="en-US" altLang="ja-JP" sz="1050" dirty="0"/>
              <a:t>20</a:t>
            </a:r>
            <a:r>
              <a:rPr lang="ja-JP" altLang="ja-JP" sz="1050" dirty="0"/>
              <a:t>歳代</a:t>
            </a:r>
            <a:r>
              <a:rPr lang="en-US" altLang="ja-JP" sz="1050" dirty="0"/>
              <a:t> 5%</a:t>
            </a:r>
            <a:r>
              <a:rPr lang="ja-JP" altLang="ja-JP" sz="1050" dirty="0" err="1"/>
              <a:t>、</a:t>
            </a:r>
            <a:r>
              <a:rPr lang="en-US" altLang="ja-JP" sz="1050" dirty="0"/>
              <a:t>30</a:t>
            </a:r>
            <a:r>
              <a:rPr lang="ja-JP" altLang="ja-JP" sz="1050" dirty="0"/>
              <a:t>歳代</a:t>
            </a:r>
            <a:r>
              <a:rPr lang="en-US" altLang="ja-JP" sz="1050" dirty="0"/>
              <a:t> 12%</a:t>
            </a:r>
            <a:r>
              <a:rPr lang="ja-JP" altLang="ja-JP" sz="1050" dirty="0" err="1"/>
              <a:t>、</a:t>
            </a:r>
            <a:r>
              <a:rPr lang="en-US" altLang="ja-JP" sz="1050" dirty="0"/>
              <a:t>40</a:t>
            </a:r>
            <a:r>
              <a:rPr lang="ja-JP" altLang="ja-JP" sz="1050" dirty="0"/>
              <a:t>歳代</a:t>
            </a:r>
            <a:r>
              <a:rPr lang="en-US" altLang="ja-JP" sz="1050" dirty="0"/>
              <a:t> 11%</a:t>
            </a:r>
            <a:r>
              <a:rPr lang="ja-JP" altLang="ja-JP" sz="1050" dirty="0" err="1"/>
              <a:t>、</a:t>
            </a:r>
            <a:r>
              <a:rPr lang="en-US" altLang="ja-JP" sz="1050" dirty="0"/>
              <a:t>50</a:t>
            </a:r>
            <a:r>
              <a:rPr lang="ja-JP" altLang="ja-JP" sz="1050" dirty="0"/>
              <a:t>歳代</a:t>
            </a:r>
            <a:r>
              <a:rPr lang="en-US" altLang="ja-JP" sz="1050" dirty="0"/>
              <a:t> 13%</a:t>
            </a:r>
            <a:r>
              <a:rPr lang="ja-JP" altLang="ja-JP" sz="1050" dirty="0" err="1"/>
              <a:t>、</a:t>
            </a:r>
            <a:r>
              <a:rPr lang="en-US" altLang="ja-JP" sz="1050" dirty="0"/>
              <a:t>60</a:t>
            </a:r>
            <a:r>
              <a:rPr lang="ja-JP" altLang="ja-JP" sz="1050" dirty="0"/>
              <a:t>歳代</a:t>
            </a:r>
            <a:r>
              <a:rPr lang="en-US" altLang="ja-JP" sz="1050" dirty="0"/>
              <a:t> 11%</a:t>
            </a:r>
            <a:r>
              <a:rPr lang="ja-JP" altLang="ja-JP" sz="1050" dirty="0"/>
              <a:t>であった。</a:t>
            </a:r>
          </a:p>
          <a:p>
            <a:pPr lvl="0">
              <a:lnSpc>
                <a:spcPts val="2000"/>
              </a:lnSpc>
            </a:pPr>
            <a:r>
              <a:rPr lang="en-US" altLang="ja-JP" sz="1050" dirty="0" smtClean="0"/>
              <a:t>3. </a:t>
            </a:r>
            <a:r>
              <a:rPr lang="ja-JP" altLang="ja-JP" sz="1050" dirty="0" smtClean="0"/>
              <a:t>回答者</a:t>
            </a:r>
            <a:r>
              <a:rPr lang="ja-JP" altLang="ja-JP" sz="1050" dirty="0"/>
              <a:t>の約</a:t>
            </a:r>
            <a:r>
              <a:rPr lang="en-US" altLang="ja-JP" sz="1050" dirty="0"/>
              <a:t>90%</a:t>
            </a:r>
            <a:r>
              <a:rPr lang="ja-JP" altLang="ja-JP" sz="1050" dirty="0"/>
              <a:t>は常勤者であったが、</a:t>
            </a:r>
            <a:r>
              <a:rPr lang="en-US" altLang="ja-JP" sz="1050" dirty="0"/>
              <a:t>30%</a:t>
            </a:r>
            <a:r>
              <a:rPr lang="ja-JP" altLang="ja-JP" sz="1050" dirty="0"/>
              <a:t>は休職の経験があり、その半数は出産・育児による休職であった。</a:t>
            </a:r>
          </a:p>
          <a:p>
            <a:pPr lvl="0">
              <a:lnSpc>
                <a:spcPts val="2000"/>
              </a:lnSpc>
            </a:pPr>
            <a:r>
              <a:rPr lang="en-US" altLang="ja-JP" sz="1050" dirty="0" smtClean="0"/>
              <a:t>4. </a:t>
            </a:r>
            <a:r>
              <a:rPr lang="ja-JP" altLang="ja-JP" sz="1050" dirty="0" smtClean="0"/>
              <a:t>専門医</a:t>
            </a:r>
            <a:r>
              <a:rPr lang="ja-JP" altLang="ja-JP" sz="1050" dirty="0"/>
              <a:t>認定更新について、該当者（専門医）の半数以上が困難と考えており、理由の半分が、学会参加</a:t>
            </a:r>
            <a:r>
              <a:rPr lang="ja-JP" altLang="ja-JP" sz="1050" dirty="0" smtClean="0"/>
              <a:t>また</a:t>
            </a:r>
            <a:endParaRPr lang="en-US" altLang="ja-JP" sz="1050" dirty="0" smtClean="0"/>
          </a:p>
          <a:p>
            <a:pPr lvl="0">
              <a:lnSpc>
                <a:spcPts val="2000"/>
              </a:lnSpc>
            </a:pPr>
            <a:r>
              <a:rPr lang="en-US" altLang="ja-JP" sz="1050" dirty="0"/>
              <a:t> </a:t>
            </a:r>
            <a:r>
              <a:rPr lang="en-US" altLang="ja-JP" sz="1050" dirty="0" smtClean="0"/>
              <a:t>   </a:t>
            </a:r>
            <a:r>
              <a:rPr lang="ja-JP" altLang="ja-JP" sz="1050" dirty="0" smtClean="0"/>
              <a:t>は</a:t>
            </a:r>
            <a:r>
              <a:rPr lang="ja-JP" altLang="ja-JP" sz="1050" dirty="0"/>
              <a:t>講習会・教育セミナー参加であった。</a:t>
            </a:r>
          </a:p>
          <a:p>
            <a:pPr lvl="0">
              <a:lnSpc>
                <a:spcPts val="2000"/>
              </a:lnSpc>
            </a:pPr>
            <a:r>
              <a:rPr lang="en-US" altLang="ja-JP" sz="1050" dirty="0" smtClean="0"/>
              <a:t>5. </a:t>
            </a:r>
            <a:r>
              <a:rPr lang="ja-JP" altLang="ja-JP" sz="1050" dirty="0" smtClean="0"/>
              <a:t>出産</a:t>
            </a:r>
            <a:r>
              <a:rPr lang="ja-JP" altLang="ja-JP" sz="1050" dirty="0"/>
              <a:t>・育児・留学などに伴う専門医取得・更新のサポート窓口については、該当者の約</a:t>
            </a:r>
            <a:r>
              <a:rPr lang="en-US" altLang="ja-JP" sz="1050" dirty="0"/>
              <a:t>7</a:t>
            </a:r>
            <a:r>
              <a:rPr lang="ja-JP" altLang="ja-JP" sz="1050" dirty="0"/>
              <a:t>割が必要としていた。</a:t>
            </a:r>
          </a:p>
          <a:p>
            <a:pPr lvl="0">
              <a:lnSpc>
                <a:spcPts val="2000"/>
              </a:lnSpc>
            </a:pPr>
            <a:r>
              <a:rPr lang="en-US" altLang="ja-JP" sz="1050" dirty="0" smtClean="0"/>
              <a:t>6. </a:t>
            </a:r>
            <a:r>
              <a:rPr lang="ja-JP" altLang="ja-JP" sz="1050" dirty="0" smtClean="0"/>
              <a:t>求人</a:t>
            </a:r>
            <a:r>
              <a:rPr lang="ja-JP" altLang="ja-JP" sz="1050" dirty="0"/>
              <a:t>情報サイトについては、約</a:t>
            </a:r>
            <a:r>
              <a:rPr lang="en-US" altLang="ja-JP" sz="1050" dirty="0"/>
              <a:t>3</a:t>
            </a:r>
            <a:r>
              <a:rPr lang="ja-JP" altLang="ja-JP" sz="1050" dirty="0"/>
              <a:t>割の回答者が必要とした。</a:t>
            </a:r>
          </a:p>
          <a:p>
            <a:pPr lvl="0">
              <a:lnSpc>
                <a:spcPts val="2000"/>
              </a:lnSpc>
            </a:pPr>
            <a:r>
              <a:rPr lang="en-US" altLang="ja-JP" sz="1050" dirty="0" smtClean="0"/>
              <a:t>7. </a:t>
            </a:r>
            <a:r>
              <a:rPr lang="ja-JP" altLang="ja-JP" sz="1050" dirty="0" smtClean="0"/>
              <a:t>学術</a:t>
            </a:r>
            <a:r>
              <a:rPr lang="ja-JP" altLang="ja-JP" sz="1050" dirty="0"/>
              <a:t>集会での託児所設置は、約半数が必要とし、</a:t>
            </a:r>
            <a:r>
              <a:rPr lang="en-US" altLang="ja-JP" sz="1050" dirty="0"/>
              <a:t>64%</a:t>
            </a:r>
            <a:r>
              <a:rPr lang="ja-JP" altLang="ja-JP" sz="1050" dirty="0"/>
              <a:t>が有料が妥当と回答した。託児所使用料については</a:t>
            </a:r>
            <a:r>
              <a:rPr lang="ja-JP" altLang="ja-JP" sz="1050" dirty="0" smtClean="0"/>
              <a:t>、</a:t>
            </a:r>
            <a:endParaRPr lang="en-US" altLang="ja-JP" sz="1050" dirty="0" smtClean="0"/>
          </a:p>
          <a:p>
            <a:pPr lvl="0">
              <a:lnSpc>
                <a:spcPts val="2000"/>
              </a:lnSpc>
            </a:pPr>
            <a:r>
              <a:rPr lang="en-US" altLang="ja-JP" sz="1050" dirty="0"/>
              <a:t> </a:t>
            </a:r>
            <a:r>
              <a:rPr lang="en-US" altLang="ja-JP" sz="1050" dirty="0" smtClean="0"/>
              <a:t>   1</a:t>
            </a:r>
            <a:r>
              <a:rPr lang="ja-JP" altLang="ja-JP" sz="1050" dirty="0"/>
              <a:t>時間あたりでは、</a:t>
            </a:r>
            <a:r>
              <a:rPr lang="en-US" altLang="ja-JP" sz="1050" dirty="0"/>
              <a:t>500</a:t>
            </a:r>
            <a:r>
              <a:rPr lang="ja-JP" altLang="ja-JP" sz="1050" dirty="0"/>
              <a:t>円以下が約半数、</a:t>
            </a:r>
            <a:r>
              <a:rPr lang="en-US" altLang="ja-JP" sz="1050" dirty="0"/>
              <a:t>700</a:t>
            </a:r>
            <a:r>
              <a:rPr lang="ja-JP" altLang="ja-JP" sz="1050" dirty="0"/>
              <a:t>円―</a:t>
            </a:r>
            <a:r>
              <a:rPr lang="en-US" altLang="ja-JP" sz="1050" dirty="0"/>
              <a:t>1000</a:t>
            </a:r>
            <a:r>
              <a:rPr lang="ja-JP" altLang="ja-JP" sz="1050" dirty="0"/>
              <a:t>円が約</a:t>
            </a:r>
            <a:r>
              <a:rPr lang="en-US" altLang="ja-JP" sz="1050" dirty="0"/>
              <a:t>40%</a:t>
            </a:r>
            <a:r>
              <a:rPr lang="ja-JP" altLang="ja-JP" sz="1050" dirty="0"/>
              <a:t>であった。</a:t>
            </a:r>
            <a:r>
              <a:rPr lang="en-US" altLang="ja-JP" sz="1050" dirty="0"/>
              <a:t>1</a:t>
            </a:r>
            <a:r>
              <a:rPr lang="ja-JP" altLang="ja-JP" sz="1050" dirty="0"/>
              <a:t>日当りでは、</a:t>
            </a:r>
            <a:r>
              <a:rPr lang="en-US" altLang="ja-JP" sz="1050" dirty="0"/>
              <a:t>2000</a:t>
            </a:r>
            <a:r>
              <a:rPr lang="ja-JP" altLang="ja-JP" sz="1050" dirty="0"/>
              <a:t>円、</a:t>
            </a:r>
            <a:r>
              <a:rPr lang="en-US" altLang="ja-JP" sz="1050" dirty="0"/>
              <a:t>3000</a:t>
            </a:r>
            <a:r>
              <a:rPr lang="ja-JP" altLang="ja-JP" sz="1050" dirty="0"/>
              <a:t>円</a:t>
            </a:r>
            <a:r>
              <a:rPr lang="ja-JP" altLang="ja-JP" sz="1050" dirty="0" smtClean="0"/>
              <a:t>、</a:t>
            </a:r>
            <a:endParaRPr lang="en-US" altLang="ja-JP" sz="1050" dirty="0" smtClean="0"/>
          </a:p>
          <a:p>
            <a:pPr lvl="0">
              <a:lnSpc>
                <a:spcPts val="2000"/>
              </a:lnSpc>
            </a:pPr>
            <a:r>
              <a:rPr lang="en-US" altLang="ja-JP" sz="1050" dirty="0"/>
              <a:t> </a:t>
            </a:r>
            <a:r>
              <a:rPr lang="en-US" altLang="ja-JP" sz="1050" dirty="0" smtClean="0"/>
              <a:t>   5000</a:t>
            </a:r>
            <a:r>
              <a:rPr lang="ja-JP" altLang="ja-JP" sz="1050" dirty="0"/>
              <a:t>円という回答がそれぞれ、ほぼ</a:t>
            </a:r>
            <a:r>
              <a:rPr lang="en-US" altLang="ja-JP" sz="1050" dirty="0"/>
              <a:t>1/4</a:t>
            </a:r>
            <a:r>
              <a:rPr lang="ja-JP" altLang="ja-JP" sz="1050" dirty="0"/>
              <a:t>を占めた。</a:t>
            </a:r>
          </a:p>
          <a:p>
            <a:pPr lvl="0">
              <a:lnSpc>
                <a:spcPts val="2000"/>
              </a:lnSpc>
            </a:pPr>
            <a:r>
              <a:rPr lang="en-US" altLang="ja-JP" sz="1050" dirty="0" smtClean="0"/>
              <a:t>8. </a:t>
            </a:r>
            <a:r>
              <a:rPr lang="ja-JP" altLang="ja-JP" sz="1050" dirty="0" smtClean="0"/>
              <a:t>電子</a:t>
            </a:r>
            <a:r>
              <a:rPr lang="ja-JP" altLang="ja-JP" sz="1050" dirty="0"/>
              <a:t>媒体による学術集会の公開の必要性については、約</a:t>
            </a:r>
            <a:r>
              <a:rPr lang="en-US" altLang="ja-JP" sz="1050" dirty="0"/>
              <a:t>3/4</a:t>
            </a:r>
            <a:r>
              <a:rPr lang="ja-JP" altLang="ja-JP" sz="1050" dirty="0"/>
              <a:t>の回答者が必要とし、教育講演の公開希望</a:t>
            </a:r>
            <a:r>
              <a:rPr lang="ja-JP" altLang="ja-JP" sz="1050" dirty="0" smtClean="0"/>
              <a:t>が</a:t>
            </a:r>
            <a:endParaRPr lang="en-US" altLang="ja-JP" sz="1050" dirty="0" smtClean="0"/>
          </a:p>
          <a:p>
            <a:pPr lvl="0">
              <a:lnSpc>
                <a:spcPts val="2000"/>
              </a:lnSpc>
            </a:pPr>
            <a:r>
              <a:rPr lang="en-US" altLang="ja-JP" sz="1050" dirty="0"/>
              <a:t> </a:t>
            </a:r>
            <a:r>
              <a:rPr lang="en-US" altLang="ja-JP" sz="1050" dirty="0" smtClean="0"/>
              <a:t>   </a:t>
            </a:r>
            <a:r>
              <a:rPr lang="ja-JP" altLang="ja-JP" sz="1050" dirty="0" smtClean="0"/>
              <a:t>約</a:t>
            </a:r>
            <a:r>
              <a:rPr lang="en-US" altLang="ja-JP" sz="1050" dirty="0"/>
              <a:t>40%</a:t>
            </a:r>
            <a:r>
              <a:rPr lang="ja-JP" altLang="ja-JP" sz="1050" dirty="0"/>
              <a:t>であり、以下、シンポジウム約</a:t>
            </a:r>
            <a:r>
              <a:rPr lang="en-US" altLang="ja-JP" sz="1050" dirty="0"/>
              <a:t>30%</a:t>
            </a:r>
            <a:r>
              <a:rPr lang="ja-JP" altLang="ja-JP" sz="1050" dirty="0" err="1"/>
              <a:t>、</a:t>
            </a:r>
            <a:r>
              <a:rPr lang="ja-JP" altLang="ja-JP" sz="1050" dirty="0"/>
              <a:t>リスクマネージメント約</a:t>
            </a:r>
            <a:r>
              <a:rPr lang="en-US" altLang="ja-JP" sz="1050" dirty="0"/>
              <a:t>20%</a:t>
            </a:r>
            <a:r>
              <a:rPr lang="ja-JP" altLang="ja-JP" sz="1050" dirty="0"/>
              <a:t>であった。公開方法は、約</a:t>
            </a:r>
            <a:r>
              <a:rPr lang="en-US" altLang="ja-JP" sz="1050" dirty="0"/>
              <a:t>9</a:t>
            </a:r>
            <a:r>
              <a:rPr lang="ja-JP" altLang="ja-JP" sz="1050" dirty="0"/>
              <a:t>割が</a:t>
            </a:r>
            <a:r>
              <a:rPr lang="en-US" altLang="ja-JP" sz="1050" dirty="0"/>
              <a:t>Web</a:t>
            </a:r>
            <a:r>
              <a:rPr lang="ja-JP" altLang="ja-JP" sz="1050" dirty="0" smtClean="0"/>
              <a:t>配信</a:t>
            </a:r>
            <a:endParaRPr lang="en-US" altLang="ja-JP" sz="1050" dirty="0" smtClean="0"/>
          </a:p>
          <a:p>
            <a:pPr lvl="0">
              <a:lnSpc>
                <a:spcPts val="2000"/>
              </a:lnSpc>
            </a:pPr>
            <a:r>
              <a:rPr lang="en-US" altLang="ja-JP" sz="1050" dirty="0"/>
              <a:t> </a:t>
            </a:r>
            <a:r>
              <a:rPr lang="en-US" altLang="ja-JP" sz="1050" dirty="0" smtClean="0"/>
              <a:t>   </a:t>
            </a:r>
            <a:r>
              <a:rPr lang="ja-JP" altLang="ja-JP" sz="1050" dirty="0" smtClean="0"/>
              <a:t>を</a:t>
            </a:r>
            <a:r>
              <a:rPr lang="ja-JP" altLang="ja-JP" sz="1050" dirty="0"/>
              <a:t>希望した</a:t>
            </a:r>
            <a:r>
              <a:rPr lang="ja-JP" altLang="ja-JP" sz="1050" dirty="0" smtClean="0"/>
              <a:t>。</a:t>
            </a:r>
            <a:endParaRPr lang="en-US" altLang="ja-JP" sz="1050" dirty="0" smtClean="0"/>
          </a:p>
          <a:p>
            <a:pPr lvl="0">
              <a:lnSpc>
                <a:spcPts val="2000"/>
              </a:lnSpc>
            </a:pPr>
            <a:r>
              <a:rPr lang="en-US" altLang="ja-JP" sz="1050" dirty="0" smtClean="0"/>
              <a:t>9. </a:t>
            </a:r>
            <a:r>
              <a:rPr lang="ja-JP" altLang="en-US" sz="1050" dirty="0" smtClean="0"/>
              <a:t>自由意見</a:t>
            </a:r>
            <a:endParaRPr lang="ja-JP" altLang="ja-JP" sz="1050" dirty="0"/>
          </a:p>
        </p:txBody>
      </p:sp>
      <p:sp>
        <p:nvSpPr>
          <p:cNvPr id="5" name="正方形/長方形 4"/>
          <p:cNvSpPr/>
          <p:nvPr/>
        </p:nvSpPr>
        <p:spPr>
          <a:xfrm>
            <a:off x="221962" y="272480"/>
            <a:ext cx="6201766" cy="1887696"/>
          </a:xfrm>
          <a:prstGeom prst="rect">
            <a:avLst/>
          </a:prstGeom>
        </p:spPr>
        <p:txBody>
          <a:bodyPr wrap="square">
            <a:spAutoFit/>
          </a:bodyPr>
          <a:lstStyle/>
          <a:p>
            <a:pPr>
              <a:lnSpc>
                <a:spcPts val="2000"/>
              </a:lnSpc>
            </a:pPr>
            <a:r>
              <a:rPr lang="ja-JP" altLang="en-US" sz="1050" dirty="0" smtClean="0">
                <a:latin typeface="+mj-ea"/>
                <a:ea typeface="+mj-ea"/>
              </a:rPr>
              <a:t>　女性</a:t>
            </a:r>
            <a:r>
              <a:rPr lang="ja-JP" altLang="en-US" sz="1050" dirty="0">
                <a:latin typeface="+mj-ea"/>
                <a:ea typeface="+mj-ea"/>
              </a:rPr>
              <a:t>支援ワーキンググループは、日本臨床検査医学会において女性が活動しやすい環境を提供するための方策を調査する目的で、学会員を対象にアンケート調査を行い（</a:t>
            </a:r>
            <a:r>
              <a:rPr lang="en-US" altLang="ja-JP" sz="1050" dirty="0">
                <a:latin typeface="+mj-ea"/>
                <a:ea typeface="+mj-ea"/>
              </a:rPr>
              <a:t>2015</a:t>
            </a:r>
            <a:r>
              <a:rPr lang="ja-JP" altLang="en-US" sz="1050" dirty="0">
                <a:latin typeface="+mj-ea"/>
                <a:ea typeface="+mj-ea"/>
              </a:rPr>
              <a:t>年</a:t>
            </a:r>
            <a:r>
              <a:rPr lang="en-US" altLang="ja-JP" sz="1050" dirty="0">
                <a:latin typeface="+mj-ea"/>
                <a:ea typeface="+mj-ea"/>
              </a:rPr>
              <a:t>2</a:t>
            </a:r>
            <a:r>
              <a:rPr lang="ja-JP" altLang="en-US" sz="1050" dirty="0">
                <a:latin typeface="+mj-ea"/>
                <a:ea typeface="+mj-ea"/>
              </a:rPr>
              <a:t>月）、</a:t>
            </a:r>
            <a:r>
              <a:rPr lang="en-US" altLang="ja-JP" sz="1050" dirty="0">
                <a:latin typeface="+mj-ea"/>
                <a:ea typeface="+mj-ea"/>
              </a:rPr>
              <a:t>265</a:t>
            </a:r>
            <a:r>
              <a:rPr lang="ja-JP" altLang="en-US" sz="1050" dirty="0">
                <a:latin typeface="+mj-ea"/>
                <a:ea typeface="+mj-ea"/>
              </a:rPr>
              <a:t>名より回答を</a:t>
            </a:r>
            <a:r>
              <a:rPr lang="ja-JP" altLang="en-US" sz="1050" dirty="0" smtClean="0">
                <a:latin typeface="+mj-ea"/>
                <a:ea typeface="+mj-ea"/>
              </a:rPr>
              <a:t>得ました</a:t>
            </a:r>
            <a:r>
              <a:rPr lang="ja-JP" altLang="en-US" sz="1050" dirty="0">
                <a:latin typeface="+mj-ea"/>
                <a:ea typeface="+mj-ea"/>
              </a:rPr>
              <a:t>（回答率</a:t>
            </a:r>
            <a:r>
              <a:rPr lang="en-US" altLang="ja-JP" sz="1050" dirty="0">
                <a:latin typeface="+mj-ea"/>
                <a:ea typeface="+mj-ea"/>
              </a:rPr>
              <a:t>10%)</a:t>
            </a:r>
            <a:r>
              <a:rPr lang="ja-JP" altLang="en-US" sz="1050" dirty="0" err="1" smtClean="0">
                <a:latin typeface="+mj-ea"/>
                <a:ea typeface="+mj-ea"/>
              </a:rPr>
              <a:t>。</a:t>
            </a:r>
            <a:endParaRPr lang="en-US" altLang="ja-JP" sz="1050" dirty="0" smtClean="0">
              <a:latin typeface="+mj-ea"/>
              <a:ea typeface="+mj-ea"/>
            </a:endParaRPr>
          </a:p>
          <a:p>
            <a:pPr>
              <a:lnSpc>
                <a:spcPts val="2000"/>
              </a:lnSpc>
            </a:pPr>
            <a:r>
              <a:rPr lang="ja-JP" altLang="en-US" sz="1050" dirty="0">
                <a:latin typeface="+mj-ea"/>
                <a:ea typeface="+mj-ea"/>
              </a:rPr>
              <a:t>　</a:t>
            </a:r>
            <a:r>
              <a:rPr lang="ja-JP" altLang="en-US" sz="1050" dirty="0" smtClean="0">
                <a:latin typeface="+mj-ea"/>
                <a:ea typeface="+mj-ea"/>
              </a:rPr>
              <a:t>ご協力をいただきました会員各位に深謝するとともに、本アンケートで寄せられた意見を今後の活動に生かしてまいります。</a:t>
            </a:r>
            <a:endParaRPr lang="en-US" altLang="ja-JP" sz="1050" dirty="0" smtClean="0">
              <a:latin typeface="+mj-ea"/>
              <a:ea typeface="+mj-ea"/>
            </a:endParaRPr>
          </a:p>
          <a:p>
            <a:pPr>
              <a:lnSpc>
                <a:spcPts val="2000"/>
              </a:lnSpc>
            </a:pPr>
            <a:r>
              <a:rPr lang="ja-JP" altLang="en-US" sz="1050" dirty="0">
                <a:latin typeface="+mj-ea"/>
                <a:ea typeface="+mj-ea"/>
              </a:rPr>
              <a:t>　</a:t>
            </a:r>
            <a:r>
              <a:rPr lang="ja-JP" altLang="en-US" sz="1050" dirty="0" smtClean="0">
                <a:latin typeface="+mj-ea"/>
                <a:ea typeface="+mj-ea"/>
              </a:rPr>
              <a:t>アンケート結果の概要および結果の詳細を以下に示します。</a:t>
            </a:r>
            <a:endParaRPr lang="en-US" altLang="ja-JP" sz="1050" dirty="0" smtClean="0">
              <a:latin typeface="+mj-ea"/>
              <a:ea typeface="+mj-ea"/>
            </a:endParaRPr>
          </a:p>
          <a:p>
            <a:pPr>
              <a:lnSpc>
                <a:spcPts val="2000"/>
              </a:lnSpc>
            </a:pPr>
            <a:r>
              <a:rPr lang="ja-JP" altLang="en-US" sz="1050" dirty="0">
                <a:latin typeface="+mj-ea"/>
                <a:ea typeface="+mj-ea"/>
              </a:rPr>
              <a:t>　</a:t>
            </a:r>
            <a:endParaRPr lang="en-US" altLang="ja-JP" sz="1050" dirty="0" smtClean="0">
              <a:latin typeface="+mj-ea"/>
              <a:ea typeface="+mj-ea"/>
            </a:endParaRPr>
          </a:p>
        </p:txBody>
      </p:sp>
      <p:sp>
        <p:nvSpPr>
          <p:cNvPr id="2" name="テキスト ボックス 1"/>
          <p:cNvSpPr txBox="1"/>
          <p:nvPr/>
        </p:nvSpPr>
        <p:spPr>
          <a:xfrm>
            <a:off x="382603" y="5789088"/>
            <a:ext cx="6372257" cy="3808735"/>
          </a:xfrm>
          <a:prstGeom prst="rect">
            <a:avLst/>
          </a:prstGeom>
          <a:noFill/>
        </p:spPr>
        <p:txBody>
          <a:bodyPr wrap="none" rtlCol="0">
            <a:spAutoFit/>
          </a:bodyPr>
          <a:lstStyle/>
          <a:p>
            <a:r>
              <a:rPr lang="ja-JP" altLang="en-US" sz="1050" dirty="0">
                <a:latin typeface="+mn-ea"/>
              </a:rPr>
              <a:t>■</a:t>
            </a:r>
            <a:r>
              <a:rPr lang="en-US" altLang="ja-JP" sz="1050" dirty="0">
                <a:latin typeface="+mn-ea"/>
              </a:rPr>
              <a:t>WG</a:t>
            </a:r>
            <a:r>
              <a:rPr lang="ja-JP" altLang="en-US" sz="1050" dirty="0">
                <a:latin typeface="+mn-ea"/>
              </a:rPr>
              <a:t>名称、男女共同参画など</a:t>
            </a:r>
          </a:p>
          <a:p>
            <a:r>
              <a:rPr lang="ja-JP" altLang="en-US" sz="1050" dirty="0">
                <a:latin typeface="+mn-ea"/>
              </a:rPr>
              <a:t>男性も育児や介護に関わるため、対象を女性に限るべきではない</a:t>
            </a:r>
            <a:r>
              <a:rPr lang="ja-JP" altLang="en-US" sz="1050" dirty="0" smtClean="0">
                <a:latin typeface="+mn-ea"/>
              </a:rPr>
              <a:t>。</a:t>
            </a:r>
            <a:r>
              <a:rPr lang="zh-TW" altLang="en-US" sz="1050" dirty="0">
                <a:latin typeface="ＭＳ Ｐゴシック" panose="020B0600070205080204" pitchFamily="50" charset="-128"/>
                <a:ea typeface="ＭＳ Ｐゴシック" panose="020B0600070205080204" pitchFamily="50" charset="-128"/>
              </a:rPr>
              <a:t>（類似意見　</a:t>
            </a:r>
            <a:r>
              <a:rPr lang="en-US" altLang="zh-TW" sz="1050" dirty="0">
                <a:latin typeface="ＭＳ Ｐゴシック" panose="020B0600070205080204" pitchFamily="50" charset="-128"/>
                <a:ea typeface="ＭＳ Ｐゴシック" panose="020B0600070205080204" pitchFamily="50" charset="-128"/>
              </a:rPr>
              <a:t>6</a:t>
            </a:r>
            <a:r>
              <a:rPr lang="zh-TW" altLang="en-US" sz="1050" dirty="0">
                <a:latin typeface="ＭＳ Ｐゴシック" panose="020B0600070205080204" pitchFamily="50" charset="-128"/>
                <a:ea typeface="ＭＳ Ｐゴシック" panose="020B0600070205080204" pitchFamily="50" charset="-128"/>
              </a:rPr>
              <a:t>件</a:t>
            </a:r>
            <a:r>
              <a:rPr lang="zh-TW" altLang="en-US" sz="1050" dirty="0" smtClean="0">
                <a:latin typeface="ＭＳ Ｐゴシック" panose="020B0600070205080204" pitchFamily="50" charset="-128"/>
                <a:ea typeface="ＭＳ Ｐゴシック" panose="020B0600070205080204" pitchFamily="50" charset="-128"/>
              </a:rPr>
              <a:t>）</a:t>
            </a:r>
            <a:endParaRPr lang="ja-JP" altLang="en-US" sz="1050" dirty="0">
              <a:latin typeface="ＭＳ Ｐゴシック" panose="020B0600070205080204" pitchFamily="50" charset="-128"/>
              <a:ea typeface="ＭＳ Ｐゴシック" panose="020B0600070205080204" pitchFamily="50" charset="-128"/>
            </a:endParaRPr>
          </a:p>
          <a:p>
            <a:r>
              <a:rPr lang="ja-JP" altLang="en-US" sz="1050" dirty="0">
                <a:latin typeface="+mn-ea"/>
              </a:rPr>
              <a:t>出産・育児に限定した活動内容とすべきではない。</a:t>
            </a:r>
          </a:p>
          <a:p>
            <a:r>
              <a:rPr lang="ja-JP" altLang="en-US" sz="1050" dirty="0" smtClean="0">
                <a:latin typeface="+mn-ea"/>
              </a:rPr>
              <a:t>■</a:t>
            </a:r>
            <a:r>
              <a:rPr lang="ja-JP" altLang="en-US" sz="1050" dirty="0">
                <a:latin typeface="+mn-ea"/>
              </a:rPr>
              <a:t>支援対象、支援内容について</a:t>
            </a:r>
          </a:p>
          <a:p>
            <a:r>
              <a:rPr lang="ja-JP" altLang="en-US" sz="1050" dirty="0">
                <a:latin typeface="+mn-ea"/>
              </a:rPr>
              <a:t>医師に限らず、研究職、臨床検査技師など幅広い職種に対しての女性支援活動を望む。</a:t>
            </a:r>
          </a:p>
          <a:p>
            <a:r>
              <a:rPr lang="ja-JP" altLang="en-US" sz="1050" dirty="0">
                <a:latin typeface="+mn-ea"/>
              </a:rPr>
              <a:t>理事の女性比率を学会員の女性比率と同程度にしてほしい。</a:t>
            </a:r>
          </a:p>
          <a:p>
            <a:r>
              <a:rPr lang="ja-JP" altLang="en-US" sz="1050" dirty="0">
                <a:latin typeface="+mn-ea"/>
              </a:rPr>
              <a:t>学会のシンポジウム企画や座長に女性を起用するなど、女性が活躍し能力を発揮できる環境作りを希望する。</a:t>
            </a:r>
          </a:p>
          <a:p>
            <a:r>
              <a:rPr lang="ja-JP" altLang="en-US" sz="1050" dirty="0" smtClean="0">
                <a:latin typeface="+mn-ea"/>
              </a:rPr>
              <a:t>（本カテゴリー意見　</a:t>
            </a:r>
            <a:r>
              <a:rPr lang="en-US" altLang="ja-JP" sz="1050" dirty="0" smtClean="0">
                <a:latin typeface="+mn-ea"/>
              </a:rPr>
              <a:t>5</a:t>
            </a:r>
            <a:r>
              <a:rPr lang="ja-JP" altLang="en-US" sz="1050" dirty="0">
                <a:latin typeface="+mn-ea"/>
              </a:rPr>
              <a:t>件</a:t>
            </a:r>
            <a:r>
              <a:rPr lang="ja-JP" altLang="en-US" sz="1050" dirty="0" smtClean="0">
                <a:latin typeface="+mn-ea"/>
              </a:rPr>
              <a:t>）</a:t>
            </a:r>
            <a:endParaRPr lang="ja-JP" altLang="en-US" sz="1050" dirty="0">
              <a:latin typeface="+mn-ea"/>
            </a:endParaRPr>
          </a:p>
          <a:p>
            <a:r>
              <a:rPr lang="ja-JP" altLang="en-US" sz="1050" dirty="0">
                <a:latin typeface="+mn-ea"/>
              </a:rPr>
              <a:t>■学会参加形式、関連単位</a:t>
            </a:r>
          </a:p>
          <a:p>
            <a:r>
              <a:rPr lang="ja-JP" altLang="en-US" sz="1050" dirty="0">
                <a:latin typeface="+mn-ea"/>
              </a:rPr>
              <a:t>学会不参加でも単位が取得できるシステムを希望する。（類似意見　</a:t>
            </a:r>
            <a:r>
              <a:rPr lang="en-US" altLang="ja-JP" sz="1050" dirty="0">
                <a:latin typeface="+mn-ea"/>
              </a:rPr>
              <a:t>3</a:t>
            </a:r>
            <a:r>
              <a:rPr lang="ja-JP" altLang="en-US" sz="1050" dirty="0">
                <a:latin typeface="+mn-ea"/>
              </a:rPr>
              <a:t>件）</a:t>
            </a:r>
          </a:p>
          <a:p>
            <a:r>
              <a:rPr lang="ja-JP" altLang="en-US" sz="1050" dirty="0">
                <a:latin typeface="+mn-ea"/>
              </a:rPr>
              <a:t>出産・育児の期間を考慮して、更新を保留できるシステムを希望する。（類似意見　</a:t>
            </a:r>
            <a:r>
              <a:rPr lang="en-US" altLang="ja-JP" sz="1050" dirty="0">
                <a:latin typeface="+mn-ea"/>
              </a:rPr>
              <a:t>4</a:t>
            </a:r>
            <a:r>
              <a:rPr lang="ja-JP" altLang="en-US" sz="1050" dirty="0">
                <a:latin typeface="+mn-ea"/>
              </a:rPr>
              <a:t>件</a:t>
            </a:r>
            <a:r>
              <a:rPr lang="ja-JP" altLang="en-US" sz="1050" dirty="0" smtClean="0">
                <a:latin typeface="+mn-ea"/>
              </a:rPr>
              <a:t>）</a:t>
            </a:r>
            <a:endParaRPr lang="ja-JP" altLang="en-US" sz="1050" dirty="0">
              <a:latin typeface="+mn-ea"/>
            </a:endParaRPr>
          </a:p>
          <a:p>
            <a:r>
              <a:rPr lang="ja-JP" altLang="en-US" sz="1050" dirty="0">
                <a:latin typeface="+mn-ea"/>
              </a:rPr>
              <a:t>■託児所関連</a:t>
            </a:r>
          </a:p>
          <a:p>
            <a:r>
              <a:rPr lang="ja-JP" altLang="en-US" sz="1050" dirty="0">
                <a:latin typeface="+mn-ea"/>
              </a:rPr>
              <a:t>学会での託児所が必要。（類似意見　</a:t>
            </a:r>
            <a:r>
              <a:rPr lang="en-US" altLang="ja-JP" sz="1050" dirty="0">
                <a:latin typeface="+mn-ea"/>
              </a:rPr>
              <a:t>4</a:t>
            </a:r>
            <a:r>
              <a:rPr lang="ja-JP" altLang="en-US" sz="1050" dirty="0">
                <a:latin typeface="+mn-ea"/>
              </a:rPr>
              <a:t>件）</a:t>
            </a:r>
          </a:p>
          <a:p>
            <a:r>
              <a:rPr lang="ja-JP" altLang="en-US" sz="1050" dirty="0">
                <a:latin typeface="+mn-ea"/>
              </a:rPr>
              <a:t>セミナーや学会場で茶菓を出す休憩所などの工夫が欲しい（他学会ではすでに行われている）。</a:t>
            </a:r>
          </a:p>
          <a:p>
            <a:r>
              <a:rPr lang="en-US" altLang="ja-JP" sz="1050" dirty="0">
                <a:latin typeface="+mn-ea"/>
              </a:rPr>
              <a:t>2014</a:t>
            </a:r>
            <a:r>
              <a:rPr lang="ja-JP" altLang="en-US" sz="1050" dirty="0" smtClean="0">
                <a:latin typeface="+mn-ea"/>
              </a:rPr>
              <a:t>年学術</a:t>
            </a:r>
            <a:r>
              <a:rPr lang="ja-JP" altLang="en-US" sz="1050" dirty="0">
                <a:latin typeface="+mn-ea"/>
              </a:rPr>
              <a:t>集会では、ホームページに託児所の案内が</a:t>
            </a:r>
            <a:r>
              <a:rPr lang="ja-JP" altLang="en-US" sz="1050" dirty="0" smtClean="0">
                <a:latin typeface="+mn-ea"/>
              </a:rPr>
              <a:t>あったが、実際には開設されておらず、落胆</a:t>
            </a:r>
            <a:r>
              <a:rPr lang="ja-JP" altLang="en-US" sz="1050" dirty="0">
                <a:latin typeface="+mn-ea"/>
              </a:rPr>
              <a:t>した</a:t>
            </a:r>
            <a:r>
              <a:rPr lang="ja-JP" altLang="en-US" sz="1050" dirty="0" smtClean="0">
                <a:latin typeface="+mn-ea"/>
              </a:rPr>
              <a:t>。</a:t>
            </a:r>
            <a:endParaRPr lang="ja-JP" altLang="en-US" sz="1050" dirty="0">
              <a:latin typeface="+mn-ea"/>
            </a:endParaRPr>
          </a:p>
          <a:p>
            <a:r>
              <a:rPr lang="ja-JP" altLang="en-US" sz="1050" dirty="0">
                <a:latin typeface="+mn-ea"/>
              </a:rPr>
              <a:t>■広報</a:t>
            </a:r>
          </a:p>
          <a:p>
            <a:r>
              <a:rPr lang="ja-JP" altLang="en-US" sz="1050" dirty="0">
                <a:latin typeface="+mn-ea"/>
              </a:rPr>
              <a:t>専門職・資格職としての検査医の宣伝が足りない。（類似意見</a:t>
            </a:r>
            <a:r>
              <a:rPr lang="en-US" altLang="ja-JP" sz="1050" dirty="0">
                <a:latin typeface="+mn-ea"/>
              </a:rPr>
              <a:t>2</a:t>
            </a:r>
            <a:r>
              <a:rPr lang="ja-JP" altLang="en-US" sz="1050" dirty="0">
                <a:latin typeface="+mn-ea"/>
              </a:rPr>
              <a:t>件）</a:t>
            </a:r>
          </a:p>
          <a:p>
            <a:r>
              <a:rPr lang="ja-JP" altLang="en-US" sz="1050" dirty="0">
                <a:latin typeface="+mn-ea"/>
              </a:rPr>
              <a:t>求職</a:t>
            </a:r>
            <a:r>
              <a:rPr lang="ja-JP" altLang="en-US" sz="1050" dirty="0" smtClean="0">
                <a:latin typeface="+mn-ea"/>
              </a:rPr>
              <a:t>案内を</a:t>
            </a:r>
            <a:r>
              <a:rPr lang="ja-JP" altLang="en-US" sz="1050" dirty="0">
                <a:latin typeface="+mn-ea"/>
              </a:rPr>
              <a:t>希望する。（類似意見</a:t>
            </a:r>
            <a:r>
              <a:rPr lang="en-US" altLang="ja-JP" sz="1050" dirty="0">
                <a:latin typeface="+mn-ea"/>
              </a:rPr>
              <a:t>2</a:t>
            </a:r>
            <a:r>
              <a:rPr lang="ja-JP" altLang="en-US" sz="1050" dirty="0">
                <a:latin typeface="+mn-ea"/>
              </a:rPr>
              <a:t>件</a:t>
            </a:r>
            <a:r>
              <a:rPr lang="ja-JP" altLang="en-US" sz="1050" dirty="0" smtClean="0">
                <a:latin typeface="+mn-ea"/>
              </a:rPr>
              <a:t>）</a:t>
            </a:r>
            <a:endParaRPr lang="ja-JP" altLang="en-US" sz="1050" dirty="0">
              <a:latin typeface="+mn-ea"/>
            </a:endParaRPr>
          </a:p>
          <a:p>
            <a:r>
              <a:rPr lang="ja-JP" altLang="en-US" sz="1050" dirty="0">
                <a:latin typeface="+mn-ea"/>
              </a:rPr>
              <a:t>■生涯学習</a:t>
            </a:r>
          </a:p>
          <a:p>
            <a:r>
              <a:rPr lang="ja-JP" altLang="en-US" sz="1050" dirty="0">
                <a:latin typeface="+mn-ea"/>
              </a:rPr>
              <a:t>学会・セミナー講演の</a:t>
            </a:r>
            <a:r>
              <a:rPr lang="en-US" altLang="ja-JP" sz="1050" dirty="0">
                <a:latin typeface="+mn-ea"/>
              </a:rPr>
              <a:t>DVD</a:t>
            </a:r>
            <a:r>
              <a:rPr lang="ja-JP" altLang="en-US" sz="1050" dirty="0">
                <a:latin typeface="+mn-ea"/>
              </a:rPr>
              <a:t>公開を希望する。（類似意見</a:t>
            </a:r>
            <a:r>
              <a:rPr lang="en-US" altLang="ja-JP" sz="1050" dirty="0">
                <a:latin typeface="+mn-ea"/>
              </a:rPr>
              <a:t>2</a:t>
            </a:r>
            <a:r>
              <a:rPr lang="ja-JP" altLang="en-US" sz="1050" dirty="0">
                <a:latin typeface="+mn-ea"/>
              </a:rPr>
              <a:t>件）</a:t>
            </a:r>
          </a:p>
          <a:p>
            <a:r>
              <a:rPr lang="en-US" altLang="ja-JP" sz="1050" dirty="0">
                <a:latin typeface="+mn-ea"/>
              </a:rPr>
              <a:t>e</a:t>
            </a:r>
            <a:r>
              <a:rPr lang="ja-JP" altLang="en-US" sz="1050" dirty="0">
                <a:latin typeface="+mn-ea"/>
              </a:rPr>
              <a:t>ラーニングの提供を希望する</a:t>
            </a:r>
            <a:r>
              <a:rPr lang="ja-JP" altLang="en-US" sz="1050" dirty="0" smtClean="0">
                <a:latin typeface="+mn-ea"/>
              </a:rPr>
              <a:t>。</a:t>
            </a:r>
            <a:endParaRPr lang="ja-JP" altLang="en-US" sz="1050" dirty="0">
              <a:latin typeface="+mn-ea"/>
            </a:endParaRPr>
          </a:p>
          <a:p>
            <a:r>
              <a:rPr lang="ja-JP" altLang="en-US" sz="1050" dirty="0">
                <a:latin typeface="+mn-ea"/>
              </a:rPr>
              <a:t>■その他</a:t>
            </a:r>
          </a:p>
          <a:p>
            <a:r>
              <a:rPr lang="ja-JP" altLang="en-US" sz="1050" dirty="0">
                <a:latin typeface="+mn-ea"/>
              </a:rPr>
              <a:t>本活動を通じて、女性医師の勧誘を行いたい。（類似意見</a:t>
            </a:r>
            <a:r>
              <a:rPr lang="en-US" altLang="ja-JP" sz="1050" dirty="0">
                <a:latin typeface="+mn-ea"/>
              </a:rPr>
              <a:t>2</a:t>
            </a:r>
            <a:r>
              <a:rPr lang="ja-JP" altLang="en-US" sz="1050" dirty="0">
                <a:latin typeface="+mn-ea"/>
              </a:rPr>
              <a:t>件）</a:t>
            </a:r>
          </a:p>
        </p:txBody>
      </p:sp>
    </p:spTree>
    <p:extLst>
      <p:ext uri="{BB962C8B-B14F-4D97-AF65-F5344CB8AC3E}">
        <p14:creationId xmlns:p14="http://schemas.microsoft.com/office/powerpoint/2010/main" val="695900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24744" y="128464"/>
            <a:ext cx="4248472" cy="369332"/>
          </a:xfrm>
          <a:prstGeom prst="rect">
            <a:avLst/>
          </a:prstGeom>
          <a:noFill/>
        </p:spPr>
        <p:txBody>
          <a:bodyPr wrap="square" rtlCol="0">
            <a:spAutoFit/>
          </a:bodyPr>
          <a:lstStyle/>
          <a:p>
            <a:pPr algn="ctr"/>
            <a:r>
              <a:rPr kumimoji="1" lang="ja-JP" altLang="en-US" b="1" dirty="0" smtClean="0"/>
              <a:t>女性支援に関するアンケート　集計結果</a:t>
            </a:r>
            <a:endParaRPr kumimoji="1" lang="ja-JP" altLang="en-US" b="1" dirty="0"/>
          </a:p>
        </p:txBody>
      </p:sp>
      <p:sp>
        <p:nvSpPr>
          <p:cNvPr id="6" name="テキスト ボックス 5"/>
          <p:cNvSpPr txBox="1"/>
          <p:nvPr/>
        </p:nvSpPr>
        <p:spPr>
          <a:xfrm>
            <a:off x="41040" y="483281"/>
            <a:ext cx="4900128" cy="307777"/>
          </a:xfrm>
          <a:prstGeom prst="rect">
            <a:avLst/>
          </a:prstGeom>
          <a:noFill/>
        </p:spPr>
        <p:txBody>
          <a:bodyPr wrap="square" rtlCol="0">
            <a:spAutoFit/>
          </a:bodyPr>
          <a:lstStyle/>
          <a:p>
            <a:r>
              <a:rPr kumimoji="1" lang="ja-JP" altLang="en-US" sz="1400" b="1" dirty="0" smtClean="0"/>
              <a:t>日本臨床検査医学会の現在の会員状況（</a:t>
            </a:r>
            <a:r>
              <a:rPr kumimoji="1" lang="en-US" altLang="ja-JP" sz="1400" b="1" dirty="0" smtClean="0"/>
              <a:t>2014</a:t>
            </a:r>
            <a:r>
              <a:rPr kumimoji="1" lang="ja-JP" altLang="en-US" sz="1400" b="1" dirty="0" smtClean="0"/>
              <a:t>年</a:t>
            </a:r>
            <a:r>
              <a:rPr kumimoji="1" lang="en-US" altLang="ja-JP" sz="1400" b="1" dirty="0" smtClean="0"/>
              <a:t>4</a:t>
            </a:r>
            <a:r>
              <a:rPr kumimoji="1" lang="ja-JP" altLang="en-US" sz="1400" b="1" dirty="0" smtClean="0"/>
              <a:t>月現在）</a:t>
            </a:r>
            <a:endParaRPr kumimoji="1" lang="ja-JP" altLang="en-US" sz="1400" b="1" dirty="0"/>
          </a:p>
        </p:txBody>
      </p:sp>
      <p:sp>
        <p:nvSpPr>
          <p:cNvPr id="7" name="テキスト ボックス 6"/>
          <p:cNvSpPr txBox="1"/>
          <p:nvPr/>
        </p:nvSpPr>
        <p:spPr>
          <a:xfrm>
            <a:off x="534988" y="825720"/>
            <a:ext cx="3038028" cy="276999"/>
          </a:xfrm>
          <a:prstGeom prst="rect">
            <a:avLst/>
          </a:prstGeom>
          <a:noFill/>
          <a:ln>
            <a:solidFill>
              <a:schemeClr val="tx1">
                <a:lumMod val="50000"/>
                <a:lumOff val="50000"/>
              </a:schemeClr>
            </a:solidFill>
          </a:ln>
        </p:spPr>
        <p:txBody>
          <a:bodyPr wrap="square" rtlCol="0">
            <a:spAutoFit/>
          </a:bodyPr>
          <a:lstStyle/>
          <a:p>
            <a:r>
              <a:rPr kumimoji="1" lang="en-US" altLang="ja-JP" sz="1200" dirty="0" smtClean="0"/>
              <a:t>1.</a:t>
            </a:r>
            <a:r>
              <a:rPr kumimoji="1" lang="ja-JP" altLang="en-US" sz="1200" dirty="0" smtClean="0"/>
              <a:t>　</a:t>
            </a:r>
            <a:r>
              <a:rPr lang="ja-JP" altLang="en-US" sz="1200" dirty="0" smtClean="0"/>
              <a:t>会員数、医師数、専門医数</a:t>
            </a:r>
            <a:r>
              <a:rPr kumimoji="1" lang="ja-JP" altLang="en-US" sz="1200" dirty="0" smtClean="0"/>
              <a:t>　</a:t>
            </a:r>
            <a:endParaRPr kumimoji="1" lang="ja-JP" altLang="en-US" sz="1200" dirty="0"/>
          </a:p>
        </p:txBody>
      </p:sp>
      <p:graphicFrame>
        <p:nvGraphicFramePr>
          <p:cNvPr id="11" name="グラフ 10"/>
          <p:cNvGraphicFramePr>
            <a:graphicFrameLocks/>
          </p:cNvGraphicFramePr>
          <p:nvPr>
            <p:extLst>
              <p:ext uri="{D42A27DB-BD31-4B8C-83A1-F6EECF244321}">
                <p14:modId xmlns:p14="http://schemas.microsoft.com/office/powerpoint/2010/main" val="1005884988"/>
              </p:ext>
            </p:extLst>
          </p:nvPr>
        </p:nvGraphicFramePr>
        <p:xfrm>
          <a:off x="534988" y="1136576"/>
          <a:ext cx="4766220" cy="2959224"/>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5167832" y="3512840"/>
            <a:ext cx="493416" cy="215444"/>
          </a:xfrm>
          <a:prstGeom prst="rect">
            <a:avLst/>
          </a:prstGeom>
          <a:noFill/>
        </p:spPr>
        <p:txBody>
          <a:bodyPr wrap="square" rtlCol="0">
            <a:spAutoFit/>
          </a:bodyPr>
          <a:lstStyle/>
          <a:p>
            <a:r>
              <a:rPr kumimoji="1" lang="en-US" altLang="ja-JP" sz="800" dirty="0" smtClean="0"/>
              <a:t>(</a:t>
            </a:r>
            <a:r>
              <a:rPr kumimoji="1" lang="ja-JP" altLang="en-US" sz="800" dirty="0" smtClean="0"/>
              <a:t>人</a:t>
            </a:r>
            <a:r>
              <a:rPr kumimoji="1" lang="en-US" altLang="ja-JP" sz="800" dirty="0" smtClean="0"/>
              <a:t>)</a:t>
            </a:r>
            <a:endParaRPr kumimoji="1" lang="ja-JP" altLang="en-US" sz="800" dirty="0"/>
          </a:p>
        </p:txBody>
      </p:sp>
      <p:sp>
        <p:nvSpPr>
          <p:cNvPr id="13" name="テキスト ボックス 12"/>
          <p:cNvSpPr txBox="1"/>
          <p:nvPr/>
        </p:nvSpPr>
        <p:spPr>
          <a:xfrm>
            <a:off x="188640" y="3944888"/>
            <a:ext cx="3060340" cy="276999"/>
          </a:xfrm>
          <a:prstGeom prst="rect">
            <a:avLst/>
          </a:prstGeom>
          <a:noFill/>
          <a:ln>
            <a:solidFill>
              <a:schemeClr val="tx1">
                <a:lumMod val="50000"/>
                <a:lumOff val="50000"/>
              </a:schemeClr>
            </a:solidFill>
          </a:ln>
        </p:spPr>
        <p:txBody>
          <a:bodyPr wrap="square" rtlCol="0">
            <a:spAutoFit/>
          </a:bodyPr>
          <a:lstStyle/>
          <a:p>
            <a:r>
              <a:rPr lang="en-US" altLang="ja-JP" sz="1200" dirty="0"/>
              <a:t>2</a:t>
            </a:r>
            <a:r>
              <a:rPr kumimoji="1" lang="en-US" altLang="ja-JP" sz="1200" dirty="0" smtClean="0"/>
              <a:t>.</a:t>
            </a:r>
            <a:r>
              <a:rPr kumimoji="1" lang="ja-JP" altLang="en-US" sz="1200" dirty="0" smtClean="0"/>
              <a:t>　</a:t>
            </a:r>
            <a:r>
              <a:rPr lang="ja-JP" altLang="en-US" sz="1200" dirty="0" smtClean="0"/>
              <a:t>評議員数　</a:t>
            </a:r>
            <a:r>
              <a:rPr lang="ja-JP" altLang="en-US" sz="1200" dirty="0"/>
              <a:t>（</a:t>
            </a:r>
            <a:r>
              <a:rPr lang="en-US" altLang="ja-JP" sz="1200" dirty="0" smtClean="0"/>
              <a:t>250</a:t>
            </a:r>
            <a:r>
              <a:rPr lang="ja-JP" altLang="en-US" sz="1200" dirty="0" smtClean="0"/>
              <a:t>人）</a:t>
            </a:r>
            <a:endParaRPr kumimoji="1" lang="ja-JP" altLang="en-US" sz="1200" dirty="0"/>
          </a:p>
        </p:txBody>
      </p:sp>
      <p:graphicFrame>
        <p:nvGraphicFramePr>
          <p:cNvPr id="14" name="グラフ 13"/>
          <p:cNvGraphicFramePr>
            <a:graphicFrameLocks/>
          </p:cNvGraphicFramePr>
          <p:nvPr>
            <p:extLst>
              <p:ext uri="{D42A27DB-BD31-4B8C-83A1-F6EECF244321}">
                <p14:modId xmlns:p14="http://schemas.microsoft.com/office/powerpoint/2010/main" val="3574914157"/>
              </p:ext>
            </p:extLst>
          </p:nvPr>
        </p:nvGraphicFramePr>
        <p:xfrm>
          <a:off x="508323" y="4304928"/>
          <a:ext cx="2790056" cy="18036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p:cNvGraphicFramePr>
            <a:graphicFrameLocks/>
          </p:cNvGraphicFramePr>
          <p:nvPr>
            <p:extLst>
              <p:ext uri="{D42A27DB-BD31-4B8C-83A1-F6EECF244321}">
                <p14:modId xmlns:p14="http://schemas.microsoft.com/office/powerpoint/2010/main" val="521869050"/>
              </p:ext>
            </p:extLst>
          </p:nvPr>
        </p:nvGraphicFramePr>
        <p:xfrm>
          <a:off x="3540198" y="4808984"/>
          <a:ext cx="2418581" cy="1296144"/>
        </p:xfrm>
        <a:graphic>
          <a:graphicData uri="http://schemas.openxmlformats.org/drawingml/2006/chart">
            <c:chart xmlns:c="http://schemas.openxmlformats.org/drawingml/2006/chart" xmlns:r="http://schemas.openxmlformats.org/officeDocument/2006/relationships" r:id="rId4"/>
          </a:graphicData>
        </a:graphic>
      </p:graphicFrame>
      <p:sp>
        <p:nvSpPr>
          <p:cNvPr id="16" name="テキスト ボックス 15"/>
          <p:cNvSpPr txBox="1"/>
          <p:nvPr/>
        </p:nvSpPr>
        <p:spPr>
          <a:xfrm>
            <a:off x="3429000" y="3944887"/>
            <a:ext cx="2713992" cy="276999"/>
          </a:xfrm>
          <a:prstGeom prst="rect">
            <a:avLst/>
          </a:prstGeom>
          <a:noFill/>
          <a:ln>
            <a:solidFill>
              <a:schemeClr val="tx1">
                <a:lumMod val="50000"/>
                <a:lumOff val="50000"/>
              </a:schemeClr>
            </a:solidFill>
          </a:ln>
        </p:spPr>
        <p:txBody>
          <a:bodyPr wrap="square" rtlCol="0">
            <a:spAutoFit/>
          </a:bodyPr>
          <a:lstStyle/>
          <a:p>
            <a:r>
              <a:rPr lang="en-US" altLang="ja-JP" sz="1200" dirty="0" smtClean="0"/>
              <a:t>3</a:t>
            </a:r>
            <a:r>
              <a:rPr kumimoji="1" lang="en-US" altLang="ja-JP" sz="1200" dirty="0" smtClean="0"/>
              <a:t>.</a:t>
            </a:r>
            <a:r>
              <a:rPr kumimoji="1" lang="ja-JP" altLang="en-US" sz="1200" dirty="0" smtClean="0"/>
              <a:t>　</a:t>
            </a:r>
            <a:r>
              <a:rPr lang="ja-JP" altLang="en-US" sz="1200" dirty="0" smtClean="0"/>
              <a:t>理事数　</a:t>
            </a:r>
            <a:r>
              <a:rPr lang="ja-JP" altLang="en-US" sz="1200" dirty="0"/>
              <a:t>（</a:t>
            </a:r>
            <a:r>
              <a:rPr lang="en-US" altLang="ja-JP" sz="1200" dirty="0" smtClean="0"/>
              <a:t>20</a:t>
            </a:r>
            <a:r>
              <a:rPr lang="ja-JP" altLang="en-US" sz="1200" dirty="0" smtClean="0"/>
              <a:t>人）</a:t>
            </a:r>
          </a:p>
        </p:txBody>
      </p:sp>
      <p:sp>
        <p:nvSpPr>
          <p:cNvPr id="17" name="テキスト ボックス 16"/>
          <p:cNvSpPr txBox="1"/>
          <p:nvPr/>
        </p:nvSpPr>
        <p:spPr>
          <a:xfrm>
            <a:off x="534988" y="6249144"/>
            <a:ext cx="4406180" cy="276999"/>
          </a:xfrm>
          <a:prstGeom prst="rect">
            <a:avLst/>
          </a:prstGeom>
          <a:noFill/>
          <a:ln>
            <a:solidFill>
              <a:schemeClr val="tx1">
                <a:lumMod val="50000"/>
                <a:lumOff val="50000"/>
              </a:schemeClr>
            </a:solidFill>
          </a:ln>
        </p:spPr>
        <p:txBody>
          <a:bodyPr wrap="square" rtlCol="0">
            <a:spAutoFit/>
          </a:bodyPr>
          <a:lstStyle/>
          <a:p>
            <a:r>
              <a:rPr lang="en-US" altLang="ja-JP" sz="1200" dirty="0"/>
              <a:t>4</a:t>
            </a:r>
            <a:r>
              <a:rPr kumimoji="1" lang="en-US" altLang="ja-JP" sz="1200" dirty="0" smtClean="0"/>
              <a:t>.</a:t>
            </a:r>
            <a:r>
              <a:rPr kumimoji="1" lang="ja-JP" altLang="en-US" sz="1200" dirty="0" smtClean="0"/>
              <a:t>　</a:t>
            </a:r>
            <a:r>
              <a:rPr lang="ja-JP" altLang="en-US" sz="1200" dirty="0" smtClean="0"/>
              <a:t>過去</a:t>
            </a:r>
            <a:r>
              <a:rPr lang="en-US" altLang="ja-JP" sz="1200" dirty="0" smtClean="0"/>
              <a:t>5</a:t>
            </a:r>
            <a:r>
              <a:rPr lang="ja-JP" altLang="en-US" sz="1200" dirty="0" smtClean="0"/>
              <a:t>年間 </a:t>
            </a:r>
            <a:r>
              <a:rPr lang="en-US" altLang="ja-JP" sz="1200" dirty="0" smtClean="0"/>
              <a:t>(2009-2013</a:t>
            </a:r>
            <a:r>
              <a:rPr lang="ja-JP" altLang="en-US" sz="1200" dirty="0" smtClean="0"/>
              <a:t>年度</a:t>
            </a:r>
            <a:r>
              <a:rPr lang="en-US" altLang="ja-JP" sz="1200" dirty="0" smtClean="0"/>
              <a:t>)</a:t>
            </a:r>
            <a:r>
              <a:rPr lang="ja-JP" altLang="en-US" sz="1200" dirty="0"/>
              <a:t> </a:t>
            </a:r>
            <a:r>
              <a:rPr lang="ja-JP" altLang="en-US" sz="1200" dirty="0" smtClean="0"/>
              <a:t>の年度別入会医師数</a:t>
            </a:r>
            <a:endParaRPr kumimoji="1" lang="ja-JP" altLang="en-US" sz="1200" dirty="0"/>
          </a:p>
        </p:txBody>
      </p:sp>
      <p:graphicFrame>
        <p:nvGraphicFramePr>
          <p:cNvPr id="18" name="グラフ 17"/>
          <p:cNvGraphicFramePr>
            <a:graphicFrameLocks/>
          </p:cNvGraphicFramePr>
          <p:nvPr>
            <p:extLst>
              <p:ext uri="{D42A27DB-BD31-4B8C-83A1-F6EECF244321}">
                <p14:modId xmlns:p14="http://schemas.microsoft.com/office/powerpoint/2010/main" val="2191131627"/>
              </p:ext>
            </p:extLst>
          </p:nvPr>
        </p:nvGraphicFramePr>
        <p:xfrm>
          <a:off x="553640" y="6681192"/>
          <a:ext cx="5251623" cy="2952328"/>
        </p:xfrm>
        <a:graphic>
          <a:graphicData uri="http://schemas.openxmlformats.org/drawingml/2006/chart">
            <c:chart xmlns:c="http://schemas.openxmlformats.org/drawingml/2006/chart" xmlns:r="http://schemas.openxmlformats.org/officeDocument/2006/relationships" r:id="rId5"/>
          </a:graphicData>
        </a:graphic>
      </p:graphicFrame>
      <p:sp>
        <p:nvSpPr>
          <p:cNvPr id="19" name="テキスト ボックス 18"/>
          <p:cNvSpPr txBox="1"/>
          <p:nvPr/>
        </p:nvSpPr>
        <p:spPr>
          <a:xfrm>
            <a:off x="5794274" y="5814417"/>
            <a:ext cx="493416" cy="215444"/>
          </a:xfrm>
          <a:prstGeom prst="rect">
            <a:avLst/>
          </a:prstGeom>
          <a:noFill/>
        </p:spPr>
        <p:txBody>
          <a:bodyPr wrap="square" rtlCol="0">
            <a:spAutoFit/>
          </a:bodyPr>
          <a:lstStyle/>
          <a:p>
            <a:r>
              <a:rPr kumimoji="1" lang="en-US" altLang="ja-JP" sz="800" dirty="0" smtClean="0"/>
              <a:t>(</a:t>
            </a:r>
            <a:r>
              <a:rPr kumimoji="1" lang="ja-JP" altLang="en-US" sz="800" dirty="0" smtClean="0"/>
              <a:t>人</a:t>
            </a:r>
            <a:r>
              <a:rPr kumimoji="1" lang="en-US" altLang="ja-JP" sz="800" dirty="0" smtClean="0"/>
              <a:t>)</a:t>
            </a:r>
            <a:endParaRPr kumimoji="1" lang="ja-JP" altLang="en-US" sz="800" dirty="0"/>
          </a:p>
        </p:txBody>
      </p:sp>
      <p:sp>
        <p:nvSpPr>
          <p:cNvPr id="20" name="テキスト ボックス 19"/>
          <p:cNvSpPr txBox="1"/>
          <p:nvPr/>
        </p:nvSpPr>
        <p:spPr>
          <a:xfrm>
            <a:off x="5719340" y="9345488"/>
            <a:ext cx="493416" cy="215444"/>
          </a:xfrm>
          <a:prstGeom prst="rect">
            <a:avLst/>
          </a:prstGeom>
          <a:noFill/>
        </p:spPr>
        <p:txBody>
          <a:bodyPr wrap="square" rtlCol="0">
            <a:spAutoFit/>
          </a:bodyPr>
          <a:lstStyle/>
          <a:p>
            <a:r>
              <a:rPr kumimoji="1" lang="en-US" altLang="ja-JP" sz="800" dirty="0" smtClean="0"/>
              <a:t>(</a:t>
            </a:r>
            <a:r>
              <a:rPr kumimoji="1" lang="ja-JP" altLang="en-US" sz="800" dirty="0" smtClean="0"/>
              <a:t>人</a:t>
            </a:r>
            <a:r>
              <a:rPr kumimoji="1" lang="en-US" altLang="ja-JP" sz="800" dirty="0" smtClean="0"/>
              <a:t>)</a:t>
            </a:r>
            <a:endParaRPr kumimoji="1" lang="ja-JP" altLang="en-US" sz="800" dirty="0"/>
          </a:p>
        </p:txBody>
      </p:sp>
      <p:sp>
        <p:nvSpPr>
          <p:cNvPr id="21" name="テキスト ボックス 20"/>
          <p:cNvSpPr txBox="1"/>
          <p:nvPr/>
        </p:nvSpPr>
        <p:spPr>
          <a:xfrm>
            <a:off x="3151608" y="5817096"/>
            <a:ext cx="493416" cy="215444"/>
          </a:xfrm>
          <a:prstGeom prst="rect">
            <a:avLst/>
          </a:prstGeom>
          <a:noFill/>
        </p:spPr>
        <p:txBody>
          <a:bodyPr wrap="square" rtlCol="0">
            <a:spAutoFit/>
          </a:bodyPr>
          <a:lstStyle/>
          <a:p>
            <a:r>
              <a:rPr kumimoji="1" lang="en-US" altLang="ja-JP" sz="800" dirty="0" smtClean="0"/>
              <a:t>(</a:t>
            </a:r>
            <a:r>
              <a:rPr kumimoji="1" lang="ja-JP" altLang="en-US" sz="800" dirty="0" smtClean="0"/>
              <a:t>人</a:t>
            </a:r>
            <a:r>
              <a:rPr kumimoji="1" lang="en-US" altLang="ja-JP" sz="800" dirty="0" smtClean="0"/>
              <a:t>)</a:t>
            </a:r>
            <a:endParaRPr kumimoji="1" lang="ja-JP" altLang="en-US" sz="800" dirty="0"/>
          </a:p>
        </p:txBody>
      </p:sp>
      <p:sp>
        <p:nvSpPr>
          <p:cNvPr id="2" name="テキスト ボックス 1"/>
          <p:cNvSpPr txBox="1"/>
          <p:nvPr/>
        </p:nvSpPr>
        <p:spPr>
          <a:xfrm>
            <a:off x="620688" y="1705379"/>
            <a:ext cx="633507" cy="246221"/>
          </a:xfrm>
          <a:prstGeom prst="rect">
            <a:avLst/>
          </a:prstGeom>
          <a:noFill/>
        </p:spPr>
        <p:txBody>
          <a:bodyPr wrap="none" rtlCol="0">
            <a:spAutoFit/>
          </a:bodyPr>
          <a:lstStyle/>
          <a:p>
            <a:r>
              <a:rPr kumimoji="1" lang="ja-JP" altLang="en-US" sz="1000" dirty="0" smtClean="0">
                <a:latin typeface="+mj-ea"/>
                <a:ea typeface="+mj-ea"/>
              </a:rPr>
              <a:t>（</a:t>
            </a:r>
            <a:r>
              <a:rPr kumimoji="1" lang="en-US" altLang="ja-JP" sz="1000" dirty="0" smtClean="0">
                <a:latin typeface="+mj-ea"/>
                <a:ea typeface="+mj-ea"/>
              </a:rPr>
              <a:t>609</a:t>
            </a:r>
            <a:r>
              <a:rPr kumimoji="1" lang="ja-JP" altLang="en-US" sz="1000" dirty="0" smtClean="0">
                <a:latin typeface="+mj-ea"/>
                <a:ea typeface="+mj-ea"/>
              </a:rPr>
              <a:t>人）</a:t>
            </a:r>
            <a:endParaRPr kumimoji="1" lang="ja-JP" altLang="en-US" sz="1000" dirty="0">
              <a:latin typeface="+mj-ea"/>
              <a:ea typeface="+mj-ea"/>
            </a:endParaRPr>
          </a:p>
        </p:txBody>
      </p:sp>
      <p:sp>
        <p:nvSpPr>
          <p:cNvPr id="22" name="テキスト ボックス 21"/>
          <p:cNvSpPr txBox="1"/>
          <p:nvPr/>
        </p:nvSpPr>
        <p:spPr>
          <a:xfrm>
            <a:off x="548680" y="2379873"/>
            <a:ext cx="69762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a:latin typeface="+mj-ea"/>
                <a:ea typeface="+mj-ea"/>
              </a:rPr>
              <a:t>1597</a:t>
            </a:r>
            <a:r>
              <a:rPr kumimoji="1" lang="ja-JP" altLang="en-US" sz="1000" dirty="0" smtClean="0">
                <a:latin typeface="+mj-ea"/>
                <a:ea typeface="+mj-ea"/>
              </a:rPr>
              <a:t>人）</a:t>
            </a:r>
            <a:endParaRPr kumimoji="1" lang="ja-JP" altLang="en-US" sz="1000" dirty="0">
              <a:latin typeface="+mj-ea"/>
              <a:ea typeface="+mj-ea"/>
            </a:endParaRPr>
          </a:p>
        </p:txBody>
      </p:sp>
      <p:sp>
        <p:nvSpPr>
          <p:cNvPr id="23" name="テキスト ボックス 22"/>
          <p:cNvSpPr txBox="1"/>
          <p:nvPr/>
        </p:nvSpPr>
        <p:spPr>
          <a:xfrm>
            <a:off x="548680" y="3152800"/>
            <a:ext cx="69762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a:latin typeface="+mj-ea"/>
                <a:ea typeface="+mj-ea"/>
              </a:rPr>
              <a:t>2993</a:t>
            </a:r>
            <a:r>
              <a:rPr kumimoji="1" lang="ja-JP" altLang="en-US" sz="1000" dirty="0" smtClean="0">
                <a:latin typeface="+mj-ea"/>
                <a:ea typeface="+mj-ea"/>
              </a:rPr>
              <a:t>人）</a:t>
            </a:r>
            <a:endParaRPr kumimoji="1" lang="ja-JP" altLang="en-US" sz="1000" dirty="0">
              <a:latin typeface="+mj-ea"/>
              <a:ea typeface="+mj-ea"/>
            </a:endParaRPr>
          </a:p>
        </p:txBody>
      </p:sp>
      <p:sp>
        <p:nvSpPr>
          <p:cNvPr id="25" name="テキスト ボックス 24"/>
          <p:cNvSpPr txBox="1"/>
          <p:nvPr/>
        </p:nvSpPr>
        <p:spPr>
          <a:xfrm>
            <a:off x="440211" y="4706779"/>
            <a:ext cx="50526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a:latin typeface="+mj-ea"/>
                <a:ea typeface="+mj-ea"/>
              </a:rPr>
              <a:t>4</a:t>
            </a:r>
            <a:r>
              <a:rPr kumimoji="1" lang="ja-JP" altLang="en-US" sz="1000" dirty="0" smtClean="0">
                <a:latin typeface="+mj-ea"/>
                <a:ea typeface="+mj-ea"/>
              </a:rPr>
              <a:t>人）</a:t>
            </a:r>
            <a:endParaRPr kumimoji="1" lang="ja-JP" altLang="en-US" sz="1000" dirty="0">
              <a:latin typeface="+mj-ea"/>
              <a:ea typeface="+mj-ea"/>
            </a:endParaRPr>
          </a:p>
        </p:txBody>
      </p:sp>
      <p:sp>
        <p:nvSpPr>
          <p:cNvPr id="26" name="テキスト ボックス 25"/>
          <p:cNvSpPr txBox="1"/>
          <p:nvPr/>
        </p:nvSpPr>
        <p:spPr>
          <a:xfrm>
            <a:off x="404664" y="5112405"/>
            <a:ext cx="56938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43</a:t>
            </a:r>
            <a:r>
              <a:rPr kumimoji="1" lang="ja-JP" altLang="en-US" sz="1000" dirty="0" smtClean="0">
                <a:latin typeface="+mj-ea"/>
                <a:ea typeface="+mj-ea"/>
              </a:rPr>
              <a:t>人）</a:t>
            </a:r>
            <a:endParaRPr kumimoji="1" lang="ja-JP" altLang="en-US" sz="1000" dirty="0">
              <a:latin typeface="+mj-ea"/>
              <a:ea typeface="+mj-ea"/>
            </a:endParaRPr>
          </a:p>
        </p:txBody>
      </p:sp>
      <p:sp>
        <p:nvSpPr>
          <p:cNvPr id="27" name="テキスト ボックス 26"/>
          <p:cNvSpPr txBox="1"/>
          <p:nvPr/>
        </p:nvSpPr>
        <p:spPr>
          <a:xfrm>
            <a:off x="332656" y="5597297"/>
            <a:ext cx="63350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203</a:t>
            </a:r>
            <a:r>
              <a:rPr kumimoji="1" lang="ja-JP" altLang="en-US" sz="1000" dirty="0" smtClean="0">
                <a:latin typeface="+mj-ea"/>
                <a:ea typeface="+mj-ea"/>
              </a:rPr>
              <a:t>人）</a:t>
            </a:r>
            <a:endParaRPr kumimoji="1" lang="ja-JP" altLang="en-US" sz="1000" dirty="0">
              <a:latin typeface="+mj-ea"/>
              <a:ea typeface="+mj-ea"/>
            </a:endParaRPr>
          </a:p>
        </p:txBody>
      </p:sp>
      <p:sp>
        <p:nvSpPr>
          <p:cNvPr id="28" name="テキスト ボックス 27"/>
          <p:cNvSpPr txBox="1"/>
          <p:nvPr/>
        </p:nvSpPr>
        <p:spPr>
          <a:xfrm>
            <a:off x="3647167" y="5174073"/>
            <a:ext cx="50526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2</a:t>
            </a:r>
            <a:r>
              <a:rPr kumimoji="1" lang="ja-JP" altLang="en-US" sz="1000" dirty="0" smtClean="0">
                <a:latin typeface="+mj-ea"/>
                <a:ea typeface="+mj-ea"/>
              </a:rPr>
              <a:t>人）</a:t>
            </a:r>
            <a:endParaRPr kumimoji="1" lang="ja-JP" altLang="en-US" sz="1000" dirty="0">
              <a:latin typeface="+mj-ea"/>
              <a:ea typeface="+mj-ea"/>
            </a:endParaRPr>
          </a:p>
        </p:txBody>
      </p:sp>
      <p:sp>
        <p:nvSpPr>
          <p:cNvPr id="29" name="テキスト ボックス 28"/>
          <p:cNvSpPr txBox="1"/>
          <p:nvPr/>
        </p:nvSpPr>
        <p:spPr>
          <a:xfrm>
            <a:off x="3573016" y="5570875"/>
            <a:ext cx="56938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a:latin typeface="+mj-ea"/>
                <a:ea typeface="+mj-ea"/>
              </a:rPr>
              <a:t>18</a:t>
            </a:r>
            <a:r>
              <a:rPr kumimoji="1" lang="ja-JP" altLang="en-US" sz="1000" dirty="0" smtClean="0">
                <a:latin typeface="+mj-ea"/>
                <a:ea typeface="+mj-ea"/>
              </a:rPr>
              <a:t>人）</a:t>
            </a:r>
            <a:endParaRPr kumimoji="1" lang="ja-JP" altLang="en-US" sz="1000" dirty="0">
              <a:latin typeface="+mj-ea"/>
              <a:ea typeface="+mj-ea"/>
            </a:endParaRPr>
          </a:p>
        </p:txBody>
      </p:sp>
      <p:sp>
        <p:nvSpPr>
          <p:cNvPr id="30" name="テキスト ボックス 29"/>
          <p:cNvSpPr txBox="1"/>
          <p:nvPr/>
        </p:nvSpPr>
        <p:spPr>
          <a:xfrm>
            <a:off x="620688" y="7095817"/>
            <a:ext cx="569387" cy="246221"/>
          </a:xfrm>
          <a:prstGeom prst="rect">
            <a:avLst/>
          </a:prstGeom>
          <a:noFill/>
        </p:spPr>
        <p:txBody>
          <a:bodyPr wrap="none" rtlCol="0">
            <a:spAutoFit/>
          </a:bodyPr>
          <a:lstStyle/>
          <a:p>
            <a:r>
              <a:rPr kumimoji="1" lang="ja-JP" altLang="en-US" sz="1000" dirty="0" smtClean="0">
                <a:latin typeface="+mj-ea"/>
                <a:ea typeface="+mj-ea"/>
              </a:rPr>
              <a:t>（</a:t>
            </a:r>
            <a:r>
              <a:rPr kumimoji="1" lang="en-US" altLang="ja-JP" sz="1000" dirty="0" smtClean="0">
                <a:latin typeface="+mj-ea"/>
                <a:ea typeface="+mj-ea"/>
              </a:rPr>
              <a:t>42</a:t>
            </a:r>
            <a:r>
              <a:rPr kumimoji="1" lang="ja-JP" altLang="en-US" sz="1000" dirty="0" smtClean="0">
                <a:latin typeface="+mj-ea"/>
                <a:ea typeface="+mj-ea"/>
              </a:rPr>
              <a:t>人）</a:t>
            </a:r>
            <a:endParaRPr kumimoji="1" lang="ja-JP" altLang="en-US" sz="1000" dirty="0">
              <a:latin typeface="+mj-ea"/>
              <a:ea typeface="+mj-ea"/>
            </a:endParaRPr>
          </a:p>
        </p:txBody>
      </p:sp>
      <p:sp>
        <p:nvSpPr>
          <p:cNvPr id="31" name="テキスト ボックス 30"/>
          <p:cNvSpPr txBox="1"/>
          <p:nvPr/>
        </p:nvSpPr>
        <p:spPr>
          <a:xfrm>
            <a:off x="620688" y="7583285"/>
            <a:ext cx="56938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84</a:t>
            </a:r>
            <a:r>
              <a:rPr kumimoji="1" lang="ja-JP" altLang="en-US" sz="1000" dirty="0" smtClean="0">
                <a:latin typeface="+mj-ea"/>
                <a:ea typeface="+mj-ea"/>
              </a:rPr>
              <a:t>人）</a:t>
            </a:r>
            <a:endParaRPr kumimoji="1" lang="ja-JP" altLang="en-US" sz="1000" dirty="0">
              <a:latin typeface="+mj-ea"/>
              <a:ea typeface="+mj-ea"/>
            </a:endParaRPr>
          </a:p>
        </p:txBody>
      </p:sp>
      <p:sp>
        <p:nvSpPr>
          <p:cNvPr id="32" name="テキスト ボックス 31"/>
          <p:cNvSpPr txBox="1"/>
          <p:nvPr/>
        </p:nvSpPr>
        <p:spPr>
          <a:xfrm>
            <a:off x="612250" y="8093401"/>
            <a:ext cx="56938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94</a:t>
            </a:r>
            <a:r>
              <a:rPr kumimoji="1" lang="ja-JP" altLang="en-US" sz="1000" dirty="0" smtClean="0">
                <a:latin typeface="+mj-ea"/>
                <a:ea typeface="+mj-ea"/>
              </a:rPr>
              <a:t>人）</a:t>
            </a:r>
            <a:endParaRPr kumimoji="1" lang="ja-JP" altLang="en-US" sz="1000" dirty="0">
              <a:latin typeface="+mj-ea"/>
              <a:ea typeface="+mj-ea"/>
            </a:endParaRPr>
          </a:p>
        </p:txBody>
      </p:sp>
      <p:sp>
        <p:nvSpPr>
          <p:cNvPr id="33" name="テキスト ボックス 32"/>
          <p:cNvSpPr txBox="1"/>
          <p:nvPr/>
        </p:nvSpPr>
        <p:spPr>
          <a:xfrm>
            <a:off x="620688" y="8618509"/>
            <a:ext cx="56938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90</a:t>
            </a:r>
            <a:r>
              <a:rPr kumimoji="1" lang="ja-JP" altLang="en-US" sz="1000" dirty="0" smtClean="0">
                <a:latin typeface="+mj-ea"/>
                <a:ea typeface="+mj-ea"/>
              </a:rPr>
              <a:t>人）</a:t>
            </a:r>
            <a:endParaRPr kumimoji="1" lang="ja-JP" altLang="en-US" sz="1000" dirty="0">
              <a:latin typeface="+mj-ea"/>
              <a:ea typeface="+mj-ea"/>
            </a:endParaRPr>
          </a:p>
        </p:txBody>
      </p:sp>
      <p:sp>
        <p:nvSpPr>
          <p:cNvPr id="34" name="テキスト ボックス 33"/>
          <p:cNvSpPr txBox="1"/>
          <p:nvPr/>
        </p:nvSpPr>
        <p:spPr>
          <a:xfrm>
            <a:off x="612249" y="9085135"/>
            <a:ext cx="63350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112</a:t>
            </a:r>
            <a:r>
              <a:rPr kumimoji="1" lang="ja-JP" altLang="en-US" sz="1000" dirty="0" smtClean="0">
                <a:latin typeface="+mj-ea"/>
                <a:ea typeface="+mj-ea"/>
              </a:rPr>
              <a:t>人）</a:t>
            </a:r>
            <a:endParaRPr kumimoji="1" lang="ja-JP" altLang="en-US" sz="1000" dirty="0">
              <a:latin typeface="+mj-ea"/>
              <a:ea typeface="+mj-ea"/>
            </a:endParaRPr>
          </a:p>
        </p:txBody>
      </p:sp>
    </p:spTree>
    <p:extLst>
      <p:ext uri="{BB962C8B-B14F-4D97-AF65-F5344CB8AC3E}">
        <p14:creationId xmlns:p14="http://schemas.microsoft.com/office/powerpoint/2010/main" val="4267781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1163816462"/>
              </p:ext>
            </p:extLst>
          </p:nvPr>
        </p:nvGraphicFramePr>
        <p:xfrm>
          <a:off x="404664" y="776536"/>
          <a:ext cx="3182044" cy="19442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a:graphicFrameLocks/>
          </p:cNvGraphicFramePr>
          <p:nvPr>
            <p:extLst>
              <p:ext uri="{D42A27DB-BD31-4B8C-83A1-F6EECF244321}">
                <p14:modId xmlns:p14="http://schemas.microsoft.com/office/powerpoint/2010/main" val="1916369292"/>
              </p:ext>
            </p:extLst>
          </p:nvPr>
        </p:nvGraphicFramePr>
        <p:xfrm>
          <a:off x="3429000" y="621487"/>
          <a:ext cx="3384376" cy="2161619"/>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836712" y="318315"/>
            <a:ext cx="5472608" cy="276999"/>
          </a:xfrm>
          <a:prstGeom prst="rect">
            <a:avLst/>
          </a:prstGeom>
          <a:noFill/>
          <a:ln>
            <a:solidFill>
              <a:schemeClr val="tx1">
                <a:lumMod val="50000"/>
                <a:lumOff val="50000"/>
              </a:schemeClr>
            </a:solidFill>
          </a:ln>
        </p:spPr>
        <p:txBody>
          <a:bodyPr wrap="square" rtlCol="0">
            <a:spAutoFit/>
          </a:bodyPr>
          <a:lstStyle/>
          <a:p>
            <a:r>
              <a:rPr lang="ja-JP" altLang="en-US" sz="1200" dirty="0" smtClean="0"/>
              <a:t>アンケート配布（送信）者の内訳　（男性　</a:t>
            </a:r>
            <a:r>
              <a:rPr lang="en-US" altLang="ja-JP" sz="1200" dirty="0" smtClean="0"/>
              <a:t>2005</a:t>
            </a:r>
            <a:r>
              <a:rPr lang="ja-JP" altLang="en-US" sz="1200" dirty="0" smtClean="0"/>
              <a:t>人、女性</a:t>
            </a:r>
            <a:r>
              <a:rPr lang="en-US" altLang="ja-JP" sz="1200" dirty="0" smtClean="0"/>
              <a:t>729</a:t>
            </a:r>
            <a:r>
              <a:rPr lang="ja-JP" altLang="en-US" sz="1200" dirty="0" smtClean="0"/>
              <a:t>人、計</a:t>
            </a:r>
            <a:r>
              <a:rPr lang="en-US" altLang="ja-JP" sz="1200" dirty="0" smtClean="0"/>
              <a:t>2734</a:t>
            </a:r>
            <a:r>
              <a:rPr lang="ja-JP" altLang="en-US" sz="1200" dirty="0" smtClean="0"/>
              <a:t>人）</a:t>
            </a:r>
            <a:r>
              <a:rPr kumimoji="1" lang="ja-JP" altLang="en-US" sz="1200" dirty="0" smtClean="0"/>
              <a:t>　</a:t>
            </a:r>
            <a:endParaRPr kumimoji="1" lang="ja-JP" altLang="en-US" sz="1200" dirty="0"/>
          </a:p>
        </p:txBody>
      </p:sp>
      <p:sp>
        <p:nvSpPr>
          <p:cNvPr id="8" name="テキスト ボックス 7"/>
          <p:cNvSpPr txBox="1"/>
          <p:nvPr/>
        </p:nvSpPr>
        <p:spPr>
          <a:xfrm>
            <a:off x="534988" y="3224808"/>
            <a:ext cx="949796"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smtClean="0"/>
              <a:t>1.</a:t>
            </a:r>
            <a:r>
              <a:rPr lang="ja-JP" altLang="en-US" sz="1200" dirty="0" smtClean="0"/>
              <a:t>　性別</a:t>
            </a:r>
            <a:r>
              <a:rPr kumimoji="1" lang="ja-JP" altLang="en-US" sz="1200" dirty="0" smtClean="0"/>
              <a:t>　</a:t>
            </a:r>
            <a:endParaRPr kumimoji="1" lang="ja-JP" altLang="en-US" sz="1200" dirty="0"/>
          </a:p>
        </p:txBody>
      </p:sp>
      <p:sp>
        <p:nvSpPr>
          <p:cNvPr id="9" name="テキスト ボックス 8"/>
          <p:cNvSpPr txBox="1"/>
          <p:nvPr/>
        </p:nvSpPr>
        <p:spPr>
          <a:xfrm>
            <a:off x="534988" y="2792760"/>
            <a:ext cx="2173932" cy="276999"/>
          </a:xfrm>
          <a:prstGeom prst="rect">
            <a:avLst/>
          </a:prstGeom>
          <a:solidFill>
            <a:srgbClr val="FFC000"/>
          </a:solidFill>
          <a:ln>
            <a:solidFill>
              <a:schemeClr val="tx1">
                <a:lumMod val="50000"/>
                <a:lumOff val="50000"/>
              </a:schemeClr>
            </a:solidFill>
          </a:ln>
        </p:spPr>
        <p:txBody>
          <a:bodyPr wrap="square" rtlCol="0">
            <a:spAutoFit/>
          </a:bodyPr>
          <a:lstStyle/>
          <a:p>
            <a:r>
              <a:rPr lang="ja-JP" altLang="en-US" sz="1200" b="1" dirty="0" smtClean="0"/>
              <a:t>アンケート回答者　</a:t>
            </a:r>
            <a:r>
              <a:rPr lang="en-US" altLang="ja-JP" sz="1200" b="1" dirty="0" smtClean="0"/>
              <a:t>265</a:t>
            </a:r>
            <a:r>
              <a:rPr lang="ja-JP" altLang="en-US" sz="1200" b="1" dirty="0" smtClean="0"/>
              <a:t>人</a:t>
            </a:r>
            <a:r>
              <a:rPr kumimoji="1" lang="ja-JP" altLang="en-US" sz="1200" b="1" dirty="0" smtClean="0"/>
              <a:t>　</a:t>
            </a:r>
            <a:endParaRPr kumimoji="1" lang="ja-JP" altLang="en-US" sz="1200" b="1" dirty="0"/>
          </a:p>
        </p:txBody>
      </p:sp>
      <p:graphicFrame>
        <p:nvGraphicFramePr>
          <p:cNvPr id="11" name="グラフ 10"/>
          <p:cNvGraphicFramePr>
            <a:graphicFrameLocks/>
          </p:cNvGraphicFramePr>
          <p:nvPr>
            <p:extLst>
              <p:ext uri="{D42A27DB-BD31-4B8C-83A1-F6EECF244321}">
                <p14:modId xmlns:p14="http://schemas.microsoft.com/office/powerpoint/2010/main" val="2182403065"/>
              </p:ext>
            </p:extLst>
          </p:nvPr>
        </p:nvGraphicFramePr>
        <p:xfrm>
          <a:off x="534988" y="3656856"/>
          <a:ext cx="3078088" cy="2019672"/>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1"/>
          <p:cNvSpPr txBox="1"/>
          <p:nvPr/>
        </p:nvSpPr>
        <p:spPr>
          <a:xfrm>
            <a:off x="3429000" y="6105127"/>
            <a:ext cx="3168352"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a:t>4</a:t>
            </a:r>
            <a:r>
              <a:rPr lang="en-US" altLang="ja-JP" sz="1200" dirty="0" smtClean="0"/>
              <a:t>.</a:t>
            </a:r>
            <a:r>
              <a:rPr lang="ja-JP" altLang="en-US" sz="1200" dirty="0" smtClean="0"/>
              <a:t>　今までに休職したことがありますか</a:t>
            </a:r>
            <a:r>
              <a:rPr kumimoji="1" lang="ja-JP" altLang="en-US" sz="1200" dirty="0" smtClean="0"/>
              <a:t>　</a:t>
            </a:r>
            <a:endParaRPr kumimoji="1" lang="ja-JP" altLang="en-US" sz="1200" dirty="0"/>
          </a:p>
        </p:txBody>
      </p:sp>
      <p:sp>
        <p:nvSpPr>
          <p:cNvPr id="13" name="テキスト ボックス 12"/>
          <p:cNvSpPr txBox="1"/>
          <p:nvPr/>
        </p:nvSpPr>
        <p:spPr>
          <a:xfrm>
            <a:off x="534988" y="6105128"/>
            <a:ext cx="1669876"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smtClean="0"/>
              <a:t>3.</a:t>
            </a:r>
            <a:r>
              <a:rPr lang="ja-JP" altLang="en-US" sz="1200" dirty="0" smtClean="0"/>
              <a:t>　現在の勤務形態　</a:t>
            </a:r>
            <a:endParaRPr kumimoji="1" lang="ja-JP" altLang="en-US" sz="1200" dirty="0"/>
          </a:p>
        </p:txBody>
      </p:sp>
      <p:sp>
        <p:nvSpPr>
          <p:cNvPr id="14" name="テキスト ボックス 13"/>
          <p:cNvSpPr txBox="1"/>
          <p:nvPr/>
        </p:nvSpPr>
        <p:spPr>
          <a:xfrm>
            <a:off x="3429000" y="3238708"/>
            <a:ext cx="1080120"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a:t>2</a:t>
            </a:r>
            <a:r>
              <a:rPr lang="en-US" altLang="ja-JP" sz="1200" dirty="0" smtClean="0"/>
              <a:t>.</a:t>
            </a:r>
            <a:r>
              <a:rPr lang="ja-JP" altLang="en-US" sz="1200" dirty="0" smtClean="0"/>
              <a:t>　年齢</a:t>
            </a:r>
            <a:r>
              <a:rPr kumimoji="1" lang="ja-JP" altLang="en-US" sz="1200" dirty="0" smtClean="0"/>
              <a:t>　</a:t>
            </a:r>
            <a:endParaRPr kumimoji="1" lang="ja-JP" altLang="en-US" sz="1200" dirty="0"/>
          </a:p>
        </p:txBody>
      </p:sp>
      <p:graphicFrame>
        <p:nvGraphicFramePr>
          <p:cNvPr id="15" name="グラフ 14"/>
          <p:cNvGraphicFramePr>
            <a:graphicFrameLocks/>
          </p:cNvGraphicFramePr>
          <p:nvPr>
            <p:extLst>
              <p:ext uri="{D42A27DB-BD31-4B8C-83A1-F6EECF244321}">
                <p14:modId xmlns:p14="http://schemas.microsoft.com/office/powerpoint/2010/main" val="1374831143"/>
              </p:ext>
            </p:extLst>
          </p:nvPr>
        </p:nvGraphicFramePr>
        <p:xfrm>
          <a:off x="3429000" y="3642954"/>
          <a:ext cx="3429000" cy="203012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グラフ 15"/>
          <p:cNvGraphicFramePr>
            <a:graphicFrameLocks/>
          </p:cNvGraphicFramePr>
          <p:nvPr>
            <p:extLst>
              <p:ext uri="{D42A27DB-BD31-4B8C-83A1-F6EECF244321}">
                <p14:modId xmlns:p14="http://schemas.microsoft.com/office/powerpoint/2010/main" val="678018232"/>
              </p:ext>
            </p:extLst>
          </p:nvPr>
        </p:nvGraphicFramePr>
        <p:xfrm>
          <a:off x="534988" y="6609184"/>
          <a:ext cx="2868488" cy="2470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7" name="グラフ 16"/>
          <p:cNvGraphicFramePr>
            <a:graphicFrameLocks/>
          </p:cNvGraphicFramePr>
          <p:nvPr>
            <p:extLst>
              <p:ext uri="{D42A27DB-BD31-4B8C-83A1-F6EECF244321}">
                <p14:modId xmlns:p14="http://schemas.microsoft.com/office/powerpoint/2010/main" val="996791895"/>
              </p:ext>
            </p:extLst>
          </p:nvPr>
        </p:nvGraphicFramePr>
        <p:xfrm>
          <a:off x="3573016" y="6537176"/>
          <a:ext cx="3175198" cy="2520280"/>
        </p:xfrm>
        <a:graphic>
          <a:graphicData uri="http://schemas.openxmlformats.org/drawingml/2006/chart">
            <c:chart xmlns:c="http://schemas.openxmlformats.org/drawingml/2006/chart" xmlns:r="http://schemas.openxmlformats.org/officeDocument/2006/relationships" r:id="rId7"/>
          </a:graphicData>
        </a:graphic>
      </p:graphicFrame>
      <p:sp>
        <p:nvSpPr>
          <p:cNvPr id="18" name="テキスト ボックス 17"/>
          <p:cNvSpPr txBox="1"/>
          <p:nvPr/>
        </p:nvSpPr>
        <p:spPr>
          <a:xfrm>
            <a:off x="2230016" y="6372203"/>
            <a:ext cx="1198984"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a:t>
            </a:r>
            <a:endParaRPr kumimoji="1" lang="ja-JP" altLang="en-US" sz="1200" dirty="0"/>
          </a:p>
        </p:txBody>
      </p:sp>
      <p:sp>
        <p:nvSpPr>
          <p:cNvPr id="19" name="テキスト ボックス 18"/>
          <p:cNvSpPr txBox="1"/>
          <p:nvPr/>
        </p:nvSpPr>
        <p:spPr>
          <a:xfrm>
            <a:off x="5805264" y="6365704"/>
            <a:ext cx="1198984"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a:t>
            </a:r>
            <a:endParaRPr kumimoji="1" lang="ja-JP" altLang="en-US" sz="1200" dirty="0"/>
          </a:p>
        </p:txBody>
      </p:sp>
      <p:sp>
        <p:nvSpPr>
          <p:cNvPr id="20" name="テキスト ボックス 19"/>
          <p:cNvSpPr txBox="1"/>
          <p:nvPr/>
        </p:nvSpPr>
        <p:spPr>
          <a:xfrm>
            <a:off x="2228597" y="4063414"/>
            <a:ext cx="543739" cy="246221"/>
          </a:xfrm>
          <a:prstGeom prst="rect">
            <a:avLst/>
          </a:prstGeom>
          <a:noFill/>
        </p:spPr>
        <p:txBody>
          <a:bodyPr wrap="none" rtlCol="0">
            <a:spAutoFit/>
          </a:bodyPr>
          <a:lstStyle/>
          <a:p>
            <a:r>
              <a:rPr kumimoji="1" lang="ja-JP" altLang="en-US" sz="1000" dirty="0" smtClean="0">
                <a:latin typeface="+mj-ea"/>
                <a:ea typeface="+mj-ea"/>
              </a:rPr>
              <a:t>（</a:t>
            </a:r>
            <a:r>
              <a:rPr kumimoji="1" lang="en-US" altLang="ja-JP" sz="1000" dirty="0" smtClean="0">
                <a:latin typeface="+mj-ea"/>
                <a:ea typeface="+mj-ea"/>
              </a:rPr>
              <a:t>52 </a:t>
            </a:r>
            <a:r>
              <a:rPr lang="en-US" altLang="ja-JP" sz="1000" dirty="0" smtClean="0">
                <a:latin typeface="+mj-ea"/>
                <a:ea typeface="+mj-ea"/>
              </a:rPr>
              <a:t>%</a:t>
            </a:r>
            <a:r>
              <a:rPr kumimoji="1" lang="ja-JP" altLang="en-US" sz="1000" dirty="0" smtClean="0">
                <a:latin typeface="+mj-ea"/>
                <a:ea typeface="+mj-ea"/>
              </a:rPr>
              <a:t>）</a:t>
            </a:r>
            <a:endParaRPr kumimoji="1" lang="ja-JP" altLang="en-US" sz="1000" dirty="0">
              <a:latin typeface="+mj-ea"/>
              <a:ea typeface="+mj-ea"/>
            </a:endParaRPr>
          </a:p>
        </p:txBody>
      </p:sp>
      <p:sp>
        <p:nvSpPr>
          <p:cNvPr id="22" name="テキスト ボックス 21"/>
          <p:cNvSpPr txBox="1"/>
          <p:nvPr/>
        </p:nvSpPr>
        <p:spPr>
          <a:xfrm>
            <a:off x="2183160" y="3519339"/>
            <a:ext cx="1198984"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a:t>
            </a:r>
            <a:endParaRPr kumimoji="1" lang="ja-JP" altLang="en-US" sz="1200" dirty="0"/>
          </a:p>
        </p:txBody>
      </p:sp>
      <p:sp>
        <p:nvSpPr>
          <p:cNvPr id="23" name="テキスト ボックス 22"/>
          <p:cNvSpPr txBox="1"/>
          <p:nvPr/>
        </p:nvSpPr>
        <p:spPr>
          <a:xfrm>
            <a:off x="5758408" y="3512840"/>
            <a:ext cx="1198984"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a:t>
            </a:r>
            <a:endParaRPr kumimoji="1" lang="ja-JP" altLang="en-US" sz="1200" dirty="0"/>
          </a:p>
        </p:txBody>
      </p:sp>
      <p:sp>
        <p:nvSpPr>
          <p:cNvPr id="24" name="テキスト ボックス 23"/>
          <p:cNvSpPr txBox="1"/>
          <p:nvPr/>
        </p:nvSpPr>
        <p:spPr>
          <a:xfrm>
            <a:off x="2060848" y="4838049"/>
            <a:ext cx="543739"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48</a:t>
            </a:r>
            <a:r>
              <a:rPr kumimoji="1" lang="en-US" altLang="ja-JP" sz="1000" dirty="0" smtClean="0">
                <a:latin typeface="+mj-ea"/>
                <a:ea typeface="+mj-ea"/>
              </a:rPr>
              <a:t> </a:t>
            </a:r>
            <a:r>
              <a:rPr lang="en-US" altLang="ja-JP" sz="1000" dirty="0" smtClean="0">
                <a:latin typeface="+mj-ea"/>
                <a:ea typeface="+mj-ea"/>
              </a:rPr>
              <a:t>%</a:t>
            </a:r>
            <a:r>
              <a:rPr kumimoji="1" lang="ja-JP" altLang="en-US" sz="1000" dirty="0" smtClean="0">
                <a:latin typeface="+mj-ea"/>
                <a:ea typeface="+mj-ea"/>
              </a:rPr>
              <a:t>）</a:t>
            </a:r>
            <a:endParaRPr kumimoji="1" lang="ja-JP" altLang="en-US" sz="1000" dirty="0">
              <a:latin typeface="+mj-ea"/>
              <a:ea typeface="+mj-ea"/>
            </a:endParaRPr>
          </a:p>
        </p:txBody>
      </p:sp>
      <p:sp>
        <p:nvSpPr>
          <p:cNvPr id="25" name="テキスト ボックス 24"/>
          <p:cNvSpPr txBox="1"/>
          <p:nvPr/>
        </p:nvSpPr>
        <p:spPr>
          <a:xfrm>
            <a:off x="4149080" y="3799421"/>
            <a:ext cx="479618"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a:latin typeface="+mj-ea"/>
                <a:ea typeface="+mj-ea"/>
              </a:rPr>
              <a:t>3</a:t>
            </a:r>
            <a:r>
              <a:rPr kumimoji="1" lang="en-US" altLang="ja-JP" sz="1000" dirty="0" smtClean="0">
                <a:latin typeface="+mj-ea"/>
                <a:ea typeface="+mj-ea"/>
              </a:rPr>
              <a:t> </a:t>
            </a:r>
            <a:r>
              <a:rPr lang="en-US" altLang="ja-JP" sz="1000" dirty="0" smtClean="0">
                <a:latin typeface="+mj-ea"/>
                <a:ea typeface="+mj-ea"/>
              </a:rPr>
              <a:t>%</a:t>
            </a:r>
            <a:r>
              <a:rPr kumimoji="1" lang="ja-JP" altLang="en-US" sz="1000" dirty="0" smtClean="0">
                <a:latin typeface="+mj-ea"/>
                <a:ea typeface="+mj-ea"/>
              </a:rPr>
              <a:t>）</a:t>
            </a:r>
            <a:endParaRPr kumimoji="1" lang="ja-JP" altLang="en-US" sz="1000" dirty="0">
              <a:latin typeface="+mj-ea"/>
              <a:ea typeface="+mj-ea"/>
            </a:endParaRPr>
          </a:p>
        </p:txBody>
      </p:sp>
      <p:sp>
        <p:nvSpPr>
          <p:cNvPr id="26" name="テキスト ボックス 25"/>
          <p:cNvSpPr txBox="1"/>
          <p:nvPr/>
        </p:nvSpPr>
        <p:spPr>
          <a:xfrm>
            <a:off x="4805427" y="4097038"/>
            <a:ext cx="505267" cy="246221"/>
          </a:xfrm>
          <a:prstGeom prst="rect">
            <a:avLst/>
          </a:prstGeom>
          <a:noFill/>
        </p:spPr>
        <p:txBody>
          <a:bodyPr wrap="none" rtlCol="0">
            <a:spAutoFit/>
          </a:bodyPr>
          <a:lstStyle/>
          <a:p>
            <a:r>
              <a:rPr kumimoji="1" lang="ja-JP" altLang="en-US" sz="1000" dirty="0" smtClean="0">
                <a:latin typeface="+mj-ea"/>
                <a:ea typeface="+mj-ea"/>
              </a:rPr>
              <a:t>（</a:t>
            </a:r>
            <a:r>
              <a:rPr kumimoji="1" lang="en-US" altLang="ja-JP" sz="1000" dirty="0" smtClean="0">
                <a:latin typeface="+mj-ea"/>
                <a:ea typeface="+mj-ea"/>
              </a:rPr>
              <a:t>17</a:t>
            </a:r>
            <a:r>
              <a:rPr lang="en-US" altLang="ja-JP" sz="1000" dirty="0" smtClean="0">
                <a:latin typeface="+mj-ea"/>
                <a:ea typeface="+mj-ea"/>
              </a:rPr>
              <a:t>%</a:t>
            </a:r>
            <a:r>
              <a:rPr kumimoji="1" lang="ja-JP" altLang="en-US" sz="1000" dirty="0" smtClean="0">
                <a:latin typeface="+mj-ea"/>
                <a:ea typeface="+mj-ea"/>
              </a:rPr>
              <a:t>）</a:t>
            </a:r>
            <a:endParaRPr kumimoji="1" lang="ja-JP" altLang="en-US" sz="1000" dirty="0">
              <a:latin typeface="+mj-ea"/>
              <a:ea typeface="+mj-ea"/>
            </a:endParaRPr>
          </a:p>
        </p:txBody>
      </p:sp>
      <p:sp>
        <p:nvSpPr>
          <p:cNvPr id="27" name="テキスト ボックス 26"/>
          <p:cNvSpPr txBox="1"/>
          <p:nvPr/>
        </p:nvSpPr>
        <p:spPr>
          <a:xfrm>
            <a:off x="5038675" y="4441085"/>
            <a:ext cx="50526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24%</a:t>
            </a:r>
            <a:r>
              <a:rPr kumimoji="1" lang="ja-JP" altLang="en-US" sz="1000" dirty="0" smtClean="0">
                <a:latin typeface="+mj-ea"/>
                <a:ea typeface="+mj-ea"/>
              </a:rPr>
              <a:t>）</a:t>
            </a:r>
            <a:endParaRPr kumimoji="1" lang="ja-JP" altLang="en-US" sz="1000" dirty="0">
              <a:latin typeface="+mj-ea"/>
              <a:ea typeface="+mj-ea"/>
            </a:endParaRPr>
          </a:p>
        </p:txBody>
      </p:sp>
      <p:sp>
        <p:nvSpPr>
          <p:cNvPr id="28" name="テキスト ボックス 27"/>
          <p:cNvSpPr txBox="1"/>
          <p:nvPr/>
        </p:nvSpPr>
        <p:spPr>
          <a:xfrm>
            <a:off x="5661248" y="4714938"/>
            <a:ext cx="505267" cy="246221"/>
          </a:xfrm>
          <a:prstGeom prst="rect">
            <a:avLst/>
          </a:prstGeom>
          <a:noFill/>
        </p:spPr>
        <p:txBody>
          <a:bodyPr wrap="none" rtlCol="0">
            <a:spAutoFit/>
          </a:bodyPr>
          <a:lstStyle/>
          <a:p>
            <a:r>
              <a:rPr kumimoji="1" lang="ja-JP" altLang="en-US" sz="1000" dirty="0" smtClean="0">
                <a:latin typeface="+mj-ea"/>
                <a:ea typeface="+mj-ea"/>
              </a:rPr>
              <a:t>（</a:t>
            </a:r>
            <a:r>
              <a:rPr lang="en-US" altLang="ja-JP" sz="1000" dirty="0" smtClean="0">
                <a:latin typeface="+mj-ea"/>
                <a:ea typeface="+mj-ea"/>
              </a:rPr>
              <a:t>38%</a:t>
            </a:r>
            <a:r>
              <a:rPr kumimoji="1" lang="ja-JP" altLang="en-US" sz="1000" dirty="0" smtClean="0">
                <a:latin typeface="+mj-ea"/>
                <a:ea typeface="+mj-ea"/>
              </a:rPr>
              <a:t>）</a:t>
            </a:r>
            <a:endParaRPr kumimoji="1" lang="ja-JP" altLang="en-US" sz="1000" dirty="0">
              <a:latin typeface="+mj-ea"/>
              <a:ea typeface="+mj-ea"/>
            </a:endParaRPr>
          </a:p>
        </p:txBody>
      </p:sp>
    </p:spTree>
    <p:extLst>
      <p:ext uri="{BB962C8B-B14F-4D97-AF65-F5344CB8AC3E}">
        <p14:creationId xmlns:p14="http://schemas.microsoft.com/office/powerpoint/2010/main" val="374854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34988" y="3944888"/>
            <a:ext cx="2173932"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a:t>7</a:t>
            </a:r>
            <a:r>
              <a:rPr lang="en-US" altLang="ja-JP" sz="1200" dirty="0" smtClean="0"/>
              <a:t>.</a:t>
            </a:r>
            <a:r>
              <a:rPr lang="ja-JP" altLang="en-US" sz="1200" dirty="0" smtClean="0"/>
              <a:t>　単位取得困難な理由</a:t>
            </a:r>
            <a:r>
              <a:rPr kumimoji="1" lang="ja-JP" altLang="en-US" sz="1200" dirty="0" smtClean="0"/>
              <a:t>　</a:t>
            </a:r>
            <a:endParaRPr kumimoji="1" lang="ja-JP" altLang="en-US" sz="1200" dirty="0"/>
          </a:p>
        </p:txBody>
      </p:sp>
      <p:sp>
        <p:nvSpPr>
          <p:cNvPr id="5" name="テキスト ボックス 4"/>
          <p:cNvSpPr txBox="1"/>
          <p:nvPr/>
        </p:nvSpPr>
        <p:spPr>
          <a:xfrm>
            <a:off x="3429000" y="3944887"/>
            <a:ext cx="3384376" cy="461665"/>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a:t>8</a:t>
            </a:r>
            <a:r>
              <a:rPr lang="en-US" altLang="ja-JP" sz="1200" dirty="0" smtClean="0"/>
              <a:t>.</a:t>
            </a:r>
            <a:r>
              <a:rPr lang="ja-JP" altLang="en-US" sz="1200" dirty="0" smtClean="0"/>
              <a:t>　出産・育児・留学などに伴う専門医取得・更新に関するサポート </a:t>
            </a:r>
            <a:r>
              <a:rPr lang="en-US" altLang="ja-JP" sz="1200" dirty="0" smtClean="0"/>
              <a:t>/ </a:t>
            </a:r>
            <a:r>
              <a:rPr lang="ja-JP" altLang="en-US" sz="1200" dirty="0" smtClean="0"/>
              <a:t>問い合わせ窓口の必要性　</a:t>
            </a:r>
            <a:r>
              <a:rPr kumimoji="1" lang="ja-JP" altLang="en-US" sz="1200" dirty="0" smtClean="0"/>
              <a:t>　</a:t>
            </a:r>
            <a:endParaRPr kumimoji="1" lang="ja-JP" altLang="en-US" sz="1200" dirty="0"/>
          </a:p>
        </p:txBody>
      </p:sp>
      <p:sp>
        <p:nvSpPr>
          <p:cNvPr id="6" name="テキスト ボックス 5"/>
          <p:cNvSpPr txBox="1"/>
          <p:nvPr/>
        </p:nvSpPr>
        <p:spPr>
          <a:xfrm>
            <a:off x="534988" y="7113240"/>
            <a:ext cx="2173932"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a:t>9</a:t>
            </a:r>
            <a:r>
              <a:rPr lang="en-US" altLang="ja-JP" sz="1200" dirty="0" smtClean="0"/>
              <a:t>.</a:t>
            </a:r>
            <a:r>
              <a:rPr lang="ja-JP" altLang="en-US" sz="1200" dirty="0" smtClean="0"/>
              <a:t>　求人情報サイトの必要性</a:t>
            </a:r>
            <a:r>
              <a:rPr kumimoji="1" lang="ja-JP" altLang="en-US" sz="1200" dirty="0" smtClean="0"/>
              <a:t>　</a:t>
            </a:r>
            <a:endParaRPr kumimoji="1" lang="ja-JP" altLang="en-US" sz="1200" dirty="0"/>
          </a:p>
        </p:txBody>
      </p:sp>
      <p:sp>
        <p:nvSpPr>
          <p:cNvPr id="7" name="テキスト ボックス 6"/>
          <p:cNvSpPr txBox="1"/>
          <p:nvPr/>
        </p:nvSpPr>
        <p:spPr>
          <a:xfrm>
            <a:off x="534988" y="344488"/>
            <a:ext cx="2173932"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smtClean="0"/>
              <a:t>5.</a:t>
            </a:r>
            <a:r>
              <a:rPr lang="ja-JP" altLang="en-US" sz="1200" dirty="0" smtClean="0"/>
              <a:t>　休職、非常勤の理由</a:t>
            </a:r>
            <a:r>
              <a:rPr kumimoji="1" lang="ja-JP" altLang="en-US" sz="1200" dirty="0" smtClean="0"/>
              <a:t>　</a:t>
            </a:r>
            <a:endParaRPr kumimoji="1" lang="ja-JP" altLang="en-US" sz="1200" dirty="0"/>
          </a:p>
        </p:txBody>
      </p:sp>
      <p:graphicFrame>
        <p:nvGraphicFramePr>
          <p:cNvPr id="8" name="グラフ 7"/>
          <p:cNvGraphicFramePr>
            <a:graphicFrameLocks/>
          </p:cNvGraphicFramePr>
          <p:nvPr>
            <p:extLst>
              <p:ext uri="{D42A27DB-BD31-4B8C-83A1-F6EECF244321}">
                <p14:modId xmlns:p14="http://schemas.microsoft.com/office/powerpoint/2010/main" val="3708340686"/>
              </p:ext>
            </p:extLst>
          </p:nvPr>
        </p:nvGraphicFramePr>
        <p:xfrm>
          <a:off x="534988" y="776536"/>
          <a:ext cx="2894012"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3429000" y="344487"/>
            <a:ext cx="3429000"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a:t>6</a:t>
            </a:r>
            <a:r>
              <a:rPr lang="en-US" altLang="ja-JP" sz="1200" dirty="0" smtClean="0"/>
              <a:t>.</a:t>
            </a:r>
            <a:r>
              <a:rPr lang="en-US" altLang="ja-JP" sz="1200" b="1" dirty="0" smtClean="0"/>
              <a:t> </a:t>
            </a:r>
            <a:r>
              <a:rPr lang="ja-JP" altLang="en-US" sz="1200" dirty="0"/>
              <a:t>専門医認定更新に必要な単位取得について</a:t>
            </a:r>
            <a:endParaRPr kumimoji="1" lang="ja-JP" altLang="en-US" sz="1200" dirty="0"/>
          </a:p>
        </p:txBody>
      </p:sp>
      <p:graphicFrame>
        <p:nvGraphicFramePr>
          <p:cNvPr id="10" name="グラフ 9"/>
          <p:cNvGraphicFramePr>
            <a:graphicFrameLocks/>
          </p:cNvGraphicFramePr>
          <p:nvPr>
            <p:extLst>
              <p:ext uri="{D42A27DB-BD31-4B8C-83A1-F6EECF244321}">
                <p14:modId xmlns:p14="http://schemas.microsoft.com/office/powerpoint/2010/main" val="1000269523"/>
              </p:ext>
            </p:extLst>
          </p:nvPr>
        </p:nvGraphicFramePr>
        <p:xfrm>
          <a:off x="3429000" y="776536"/>
          <a:ext cx="2718048"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グラフ 10"/>
          <p:cNvGraphicFramePr>
            <a:graphicFrameLocks/>
          </p:cNvGraphicFramePr>
          <p:nvPr>
            <p:extLst>
              <p:ext uri="{D42A27DB-BD31-4B8C-83A1-F6EECF244321}">
                <p14:modId xmlns:p14="http://schemas.microsoft.com/office/powerpoint/2010/main" val="2906694569"/>
              </p:ext>
            </p:extLst>
          </p:nvPr>
        </p:nvGraphicFramePr>
        <p:xfrm>
          <a:off x="500708" y="4406552"/>
          <a:ext cx="3022798" cy="27397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a:graphicFrameLocks/>
          </p:cNvGraphicFramePr>
          <p:nvPr>
            <p:extLst>
              <p:ext uri="{D42A27DB-BD31-4B8C-83A1-F6EECF244321}">
                <p14:modId xmlns:p14="http://schemas.microsoft.com/office/powerpoint/2010/main" val="620717279"/>
              </p:ext>
            </p:extLst>
          </p:nvPr>
        </p:nvGraphicFramePr>
        <p:xfrm>
          <a:off x="3429000" y="4429050"/>
          <a:ext cx="3024336"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5" name="グラフ 14"/>
          <p:cNvGraphicFramePr>
            <a:graphicFrameLocks/>
          </p:cNvGraphicFramePr>
          <p:nvPr>
            <p:extLst>
              <p:ext uri="{D42A27DB-BD31-4B8C-83A1-F6EECF244321}">
                <p14:modId xmlns:p14="http://schemas.microsoft.com/office/powerpoint/2010/main" val="2283364759"/>
              </p:ext>
            </p:extLst>
          </p:nvPr>
        </p:nvGraphicFramePr>
        <p:xfrm>
          <a:off x="534988" y="7390239"/>
          <a:ext cx="3006080" cy="2743200"/>
        </p:xfrm>
        <a:graphic>
          <a:graphicData uri="http://schemas.openxmlformats.org/drawingml/2006/chart">
            <c:chart xmlns:c="http://schemas.openxmlformats.org/drawingml/2006/chart" xmlns:r="http://schemas.openxmlformats.org/officeDocument/2006/relationships" r:id="rId7"/>
          </a:graphicData>
        </a:graphic>
      </p:graphicFrame>
      <p:sp>
        <p:nvSpPr>
          <p:cNvPr id="12" name="テキスト ボックス 11"/>
          <p:cNvSpPr txBox="1"/>
          <p:nvPr/>
        </p:nvSpPr>
        <p:spPr>
          <a:xfrm>
            <a:off x="2109428" y="621486"/>
            <a:ext cx="1198984"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98</a:t>
            </a:r>
            <a:r>
              <a:rPr lang="ja-JP" altLang="en-US" sz="1200" dirty="0" smtClean="0"/>
              <a:t>人）</a:t>
            </a:r>
            <a:endParaRPr kumimoji="1" lang="ja-JP" altLang="en-US" sz="1200" dirty="0"/>
          </a:p>
        </p:txBody>
      </p:sp>
      <p:sp>
        <p:nvSpPr>
          <p:cNvPr id="13" name="テキスト ボックス 12"/>
          <p:cNvSpPr txBox="1"/>
          <p:nvPr/>
        </p:nvSpPr>
        <p:spPr>
          <a:xfrm>
            <a:off x="5733256" y="621485"/>
            <a:ext cx="1276958"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人）</a:t>
            </a:r>
            <a:endParaRPr kumimoji="1" lang="ja-JP" altLang="en-US" sz="1200" dirty="0"/>
          </a:p>
        </p:txBody>
      </p:sp>
      <p:sp>
        <p:nvSpPr>
          <p:cNvPr id="16" name="テキスト ボックス 15"/>
          <p:cNvSpPr txBox="1"/>
          <p:nvPr/>
        </p:nvSpPr>
        <p:spPr>
          <a:xfrm>
            <a:off x="1988840" y="4430614"/>
            <a:ext cx="1311957"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132</a:t>
            </a:r>
            <a:r>
              <a:rPr lang="ja-JP" altLang="en-US" sz="1200" dirty="0" smtClean="0"/>
              <a:t>人）</a:t>
            </a:r>
            <a:endParaRPr kumimoji="1" lang="ja-JP" altLang="en-US" sz="1200" dirty="0"/>
          </a:p>
        </p:txBody>
      </p:sp>
      <p:sp>
        <p:nvSpPr>
          <p:cNvPr id="17" name="テキスト ボックス 16"/>
          <p:cNvSpPr txBox="1"/>
          <p:nvPr/>
        </p:nvSpPr>
        <p:spPr>
          <a:xfrm>
            <a:off x="5725641" y="4430613"/>
            <a:ext cx="1276958"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人）</a:t>
            </a:r>
            <a:endParaRPr kumimoji="1" lang="ja-JP" altLang="en-US" sz="1200" dirty="0"/>
          </a:p>
        </p:txBody>
      </p:sp>
      <p:sp>
        <p:nvSpPr>
          <p:cNvPr id="18" name="テキスト ボックス 17"/>
          <p:cNvSpPr txBox="1"/>
          <p:nvPr/>
        </p:nvSpPr>
        <p:spPr>
          <a:xfrm>
            <a:off x="1908744" y="7406789"/>
            <a:ext cx="1304231"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人）</a:t>
            </a:r>
            <a:endParaRPr kumimoji="1" lang="ja-JP" altLang="en-US" sz="1200" dirty="0"/>
          </a:p>
        </p:txBody>
      </p:sp>
    </p:spTree>
    <p:extLst>
      <p:ext uri="{BB962C8B-B14F-4D97-AF65-F5344CB8AC3E}">
        <p14:creationId xmlns:p14="http://schemas.microsoft.com/office/powerpoint/2010/main" val="360268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8680" y="344488"/>
            <a:ext cx="2173932"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smtClean="0"/>
              <a:t>10.</a:t>
            </a:r>
            <a:r>
              <a:rPr lang="ja-JP" altLang="en-US" sz="1200" dirty="0" smtClean="0"/>
              <a:t>　学術集会時の託児所</a:t>
            </a:r>
            <a:r>
              <a:rPr kumimoji="1" lang="ja-JP" altLang="en-US" sz="1200" dirty="0" smtClean="0"/>
              <a:t>　</a:t>
            </a:r>
            <a:endParaRPr kumimoji="1" lang="ja-JP" altLang="en-US" sz="1200" dirty="0"/>
          </a:p>
        </p:txBody>
      </p:sp>
      <p:graphicFrame>
        <p:nvGraphicFramePr>
          <p:cNvPr id="5" name="グラフ 4"/>
          <p:cNvGraphicFramePr>
            <a:graphicFrameLocks/>
          </p:cNvGraphicFramePr>
          <p:nvPr>
            <p:extLst>
              <p:ext uri="{D42A27DB-BD31-4B8C-83A1-F6EECF244321}">
                <p14:modId xmlns:p14="http://schemas.microsoft.com/office/powerpoint/2010/main" val="4068742205"/>
              </p:ext>
            </p:extLst>
          </p:nvPr>
        </p:nvGraphicFramePr>
        <p:xfrm>
          <a:off x="548680" y="621487"/>
          <a:ext cx="2862064"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extLst>
              <p:ext uri="{D42A27DB-BD31-4B8C-83A1-F6EECF244321}">
                <p14:modId xmlns:p14="http://schemas.microsoft.com/office/powerpoint/2010/main" val="2469875551"/>
              </p:ext>
            </p:extLst>
          </p:nvPr>
        </p:nvGraphicFramePr>
        <p:xfrm>
          <a:off x="3429000" y="591027"/>
          <a:ext cx="3222104"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3408412" y="344487"/>
            <a:ext cx="2173932"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smtClean="0"/>
              <a:t>11.</a:t>
            </a:r>
            <a:r>
              <a:rPr lang="ja-JP" altLang="en-US" sz="1200" dirty="0" smtClean="0"/>
              <a:t>　託児所使用料</a:t>
            </a:r>
            <a:r>
              <a:rPr kumimoji="1" lang="ja-JP" altLang="en-US" sz="1200" dirty="0" smtClean="0"/>
              <a:t>　</a:t>
            </a:r>
            <a:endParaRPr kumimoji="1" lang="ja-JP" altLang="en-US" sz="1200" dirty="0"/>
          </a:p>
        </p:txBody>
      </p:sp>
      <p:sp>
        <p:nvSpPr>
          <p:cNvPr id="8" name="テキスト ボックス 7"/>
          <p:cNvSpPr txBox="1"/>
          <p:nvPr/>
        </p:nvSpPr>
        <p:spPr>
          <a:xfrm>
            <a:off x="548680" y="3224808"/>
            <a:ext cx="3960440"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smtClean="0"/>
              <a:t>12.</a:t>
            </a:r>
            <a:r>
              <a:rPr lang="ja-JP" altLang="en-US" sz="1200" dirty="0" smtClean="0"/>
              <a:t>　学術</a:t>
            </a:r>
            <a:r>
              <a:rPr lang="ja-JP" altLang="en-US" sz="1200" dirty="0"/>
              <a:t>集会</a:t>
            </a:r>
            <a:r>
              <a:rPr lang="ja-JP" altLang="en-US" sz="1200" dirty="0" smtClean="0"/>
              <a:t>での妥当</a:t>
            </a:r>
            <a:r>
              <a:rPr lang="ja-JP" altLang="en-US" sz="1200" dirty="0"/>
              <a:t>な託児所使用料金（自己</a:t>
            </a:r>
            <a:r>
              <a:rPr lang="ja-JP" altLang="en-US" sz="1200" dirty="0" smtClean="0"/>
              <a:t>負担分）</a:t>
            </a:r>
            <a:r>
              <a:rPr kumimoji="1" lang="ja-JP" altLang="en-US" sz="1200" dirty="0" smtClean="0"/>
              <a:t>　</a:t>
            </a:r>
            <a:endParaRPr kumimoji="1" lang="ja-JP" altLang="en-US" sz="1200" dirty="0"/>
          </a:p>
        </p:txBody>
      </p:sp>
      <p:graphicFrame>
        <p:nvGraphicFramePr>
          <p:cNvPr id="9" name="グラフ 8"/>
          <p:cNvGraphicFramePr>
            <a:graphicFrameLocks/>
          </p:cNvGraphicFramePr>
          <p:nvPr>
            <p:extLst>
              <p:ext uri="{D42A27DB-BD31-4B8C-83A1-F6EECF244321}">
                <p14:modId xmlns:p14="http://schemas.microsoft.com/office/powerpoint/2010/main" val="2531946311"/>
              </p:ext>
            </p:extLst>
          </p:nvPr>
        </p:nvGraphicFramePr>
        <p:xfrm>
          <a:off x="332656" y="7162800"/>
          <a:ext cx="3096343"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グラフ 9"/>
          <p:cNvGraphicFramePr>
            <a:graphicFrameLocks/>
          </p:cNvGraphicFramePr>
          <p:nvPr>
            <p:extLst>
              <p:ext uri="{D42A27DB-BD31-4B8C-83A1-F6EECF244321}">
                <p14:modId xmlns:p14="http://schemas.microsoft.com/office/powerpoint/2010/main" val="1837452767"/>
              </p:ext>
            </p:extLst>
          </p:nvPr>
        </p:nvGraphicFramePr>
        <p:xfrm>
          <a:off x="3573016" y="7113240"/>
          <a:ext cx="3078088"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グラフ 10"/>
          <p:cNvGraphicFramePr>
            <a:graphicFrameLocks/>
          </p:cNvGraphicFramePr>
          <p:nvPr>
            <p:extLst>
              <p:ext uri="{D42A27DB-BD31-4B8C-83A1-F6EECF244321}">
                <p14:modId xmlns:p14="http://schemas.microsoft.com/office/powerpoint/2010/main" val="3799576998"/>
              </p:ext>
            </p:extLst>
          </p:nvPr>
        </p:nvGraphicFramePr>
        <p:xfrm>
          <a:off x="188640" y="3581400"/>
          <a:ext cx="3577580"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2" name="グラフ 11"/>
          <p:cNvGraphicFramePr>
            <a:graphicFrameLocks/>
          </p:cNvGraphicFramePr>
          <p:nvPr>
            <p:extLst>
              <p:ext uri="{D42A27DB-BD31-4B8C-83A1-F6EECF244321}">
                <p14:modId xmlns:p14="http://schemas.microsoft.com/office/powerpoint/2010/main" val="54600310"/>
              </p:ext>
            </p:extLst>
          </p:nvPr>
        </p:nvGraphicFramePr>
        <p:xfrm>
          <a:off x="2924944" y="3533795"/>
          <a:ext cx="4824535" cy="2743200"/>
        </p:xfrm>
        <a:graphic>
          <a:graphicData uri="http://schemas.openxmlformats.org/drawingml/2006/chart">
            <c:chart xmlns:c="http://schemas.openxmlformats.org/drawingml/2006/chart" xmlns:r="http://schemas.openxmlformats.org/officeDocument/2006/relationships" r:id="rId7"/>
          </a:graphicData>
        </a:graphic>
      </p:graphicFrame>
      <p:sp>
        <p:nvSpPr>
          <p:cNvPr id="13" name="テキスト ボックス 7"/>
          <p:cNvSpPr txBox="1"/>
          <p:nvPr/>
        </p:nvSpPr>
        <p:spPr>
          <a:xfrm>
            <a:off x="44624" y="3806388"/>
            <a:ext cx="1008112" cy="276999"/>
          </a:xfrm>
          <a:prstGeom prst="rect">
            <a:avLst/>
          </a:prstGeom>
          <a:solidFill>
            <a:srgbClr val="FFE697"/>
          </a:solidFill>
          <a:ln>
            <a:solidFill>
              <a:schemeClr val="tx1">
                <a:lumMod val="50000"/>
                <a:lumOff val="50000"/>
              </a:schemeClr>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200" dirty="0"/>
              <a:t>1</a:t>
            </a:r>
            <a:r>
              <a:rPr lang="ja-JP" altLang="en-US" sz="1200" dirty="0"/>
              <a:t>時間</a:t>
            </a:r>
            <a:r>
              <a:rPr lang="ja-JP" altLang="en-US" sz="1200" dirty="0" smtClean="0"/>
              <a:t>当たり</a:t>
            </a:r>
            <a:r>
              <a:rPr kumimoji="1" lang="ja-JP" altLang="en-US" sz="1200" dirty="0" smtClean="0"/>
              <a:t>　</a:t>
            </a:r>
            <a:endParaRPr kumimoji="1" lang="ja-JP" altLang="en-US" sz="1200" dirty="0"/>
          </a:p>
        </p:txBody>
      </p:sp>
      <p:sp>
        <p:nvSpPr>
          <p:cNvPr id="14" name="テキスト ボックス 7"/>
          <p:cNvSpPr txBox="1"/>
          <p:nvPr/>
        </p:nvSpPr>
        <p:spPr>
          <a:xfrm>
            <a:off x="44624" y="6640541"/>
            <a:ext cx="3096343" cy="461665"/>
          </a:xfrm>
          <a:prstGeom prst="rect">
            <a:avLst/>
          </a:prstGeom>
          <a:solidFill>
            <a:srgbClr val="FFE697"/>
          </a:solidFill>
          <a:ln>
            <a:solidFill>
              <a:schemeClr val="tx1">
                <a:lumMod val="50000"/>
                <a:lumOff val="50000"/>
              </a:schemeClr>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t>問</a:t>
            </a:r>
            <a:r>
              <a:rPr lang="en-US" altLang="ja-JP" sz="1200" dirty="0" smtClean="0"/>
              <a:t>13</a:t>
            </a:r>
            <a:r>
              <a:rPr lang="ja-JP" altLang="en-US" sz="1200" dirty="0" err="1" smtClean="0"/>
              <a:t>．</a:t>
            </a:r>
            <a:r>
              <a:rPr lang="ja-JP" altLang="en-US" sz="1200" dirty="0" smtClean="0"/>
              <a:t>電子媒体による学術集会内容の公開の必要性</a:t>
            </a:r>
            <a:r>
              <a:rPr kumimoji="1" lang="ja-JP" altLang="en-US" sz="1200" dirty="0" smtClean="0"/>
              <a:t>　</a:t>
            </a:r>
            <a:endParaRPr kumimoji="1" lang="ja-JP" altLang="en-US" sz="1200" dirty="0"/>
          </a:p>
        </p:txBody>
      </p:sp>
      <p:sp>
        <p:nvSpPr>
          <p:cNvPr id="15" name="テキスト ボックス 7"/>
          <p:cNvSpPr txBox="1"/>
          <p:nvPr/>
        </p:nvSpPr>
        <p:spPr>
          <a:xfrm>
            <a:off x="3483216" y="6640540"/>
            <a:ext cx="2736305" cy="461665"/>
          </a:xfrm>
          <a:prstGeom prst="rect">
            <a:avLst/>
          </a:prstGeom>
          <a:solidFill>
            <a:srgbClr val="FFE697"/>
          </a:solidFill>
          <a:ln>
            <a:solidFill>
              <a:schemeClr val="tx1">
                <a:lumMod val="50000"/>
                <a:lumOff val="50000"/>
              </a:schemeClr>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t>問</a:t>
            </a:r>
            <a:r>
              <a:rPr lang="en-US" altLang="ja-JP" sz="1200" dirty="0" smtClean="0"/>
              <a:t>14</a:t>
            </a:r>
            <a:r>
              <a:rPr lang="ja-JP" altLang="en-US" sz="1200" dirty="0" err="1" smtClean="0"/>
              <a:t>．</a:t>
            </a:r>
            <a:r>
              <a:rPr lang="ja-JP" altLang="en-US" sz="1200" dirty="0" smtClean="0"/>
              <a:t>公開を希望する学術集会の内容 　　　　　　　　　　　　　　　　　　　　　　　　　　（複数回答可</a:t>
            </a:r>
            <a:r>
              <a:rPr lang="ja-JP" altLang="en-US" sz="1200" dirty="0"/>
              <a:t>）</a:t>
            </a:r>
            <a:r>
              <a:rPr kumimoji="1" lang="ja-JP" altLang="en-US" sz="1200" dirty="0" smtClean="0"/>
              <a:t>　</a:t>
            </a:r>
            <a:endParaRPr kumimoji="1" lang="ja-JP" altLang="en-US" sz="1200" dirty="0"/>
          </a:p>
        </p:txBody>
      </p:sp>
      <p:sp>
        <p:nvSpPr>
          <p:cNvPr id="16" name="テキスト ボックス 15"/>
          <p:cNvSpPr txBox="1"/>
          <p:nvPr/>
        </p:nvSpPr>
        <p:spPr>
          <a:xfrm>
            <a:off x="1988840" y="621486"/>
            <a:ext cx="1319572"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人）</a:t>
            </a:r>
            <a:endParaRPr kumimoji="1" lang="ja-JP" altLang="en-US" sz="1200" dirty="0"/>
          </a:p>
        </p:txBody>
      </p:sp>
      <p:sp>
        <p:nvSpPr>
          <p:cNvPr id="17" name="テキスト ボックス 16"/>
          <p:cNvSpPr txBox="1"/>
          <p:nvPr/>
        </p:nvSpPr>
        <p:spPr>
          <a:xfrm>
            <a:off x="5733256" y="621485"/>
            <a:ext cx="1276958"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152</a:t>
            </a:r>
            <a:r>
              <a:rPr lang="ja-JP" altLang="en-US" sz="1200" dirty="0" smtClean="0"/>
              <a:t>人）</a:t>
            </a:r>
            <a:endParaRPr kumimoji="1" lang="ja-JP" altLang="en-US" sz="1200" dirty="0"/>
          </a:p>
        </p:txBody>
      </p:sp>
      <p:sp>
        <p:nvSpPr>
          <p:cNvPr id="18" name="テキスト ボックス 17"/>
          <p:cNvSpPr txBox="1"/>
          <p:nvPr/>
        </p:nvSpPr>
        <p:spPr>
          <a:xfrm>
            <a:off x="273223" y="5873599"/>
            <a:ext cx="1319572"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42</a:t>
            </a:r>
            <a:r>
              <a:rPr lang="ja-JP" altLang="en-US" sz="1200" dirty="0" smtClean="0"/>
              <a:t>人）</a:t>
            </a:r>
            <a:endParaRPr kumimoji="1" lang="ja-JP" altLang="en-US" sz="1200" dirty="0"/>
          </a:p>
        </p:txBody>
      </p:sp>
      <p:sp>
        <p:nvSpPr>
          <p:cNvPr id="19" name="テキスト ボックス 18"/>
          <p:cNvSpPr txBox="1"/>
          <p:nvPr/>
        </p:nvSpPr>
        <p:spPr>
          <a:xfrm>
            <a:off x="5733256" y="5873598"/>
            <a:ext cx="1276958"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49</a:t>
            </a:r>
            <a:r>
              <a:rPr lang="ja-JP" altLang="en-US" sz="1200" dirty="0" smtClean="0"/>
              <a:t>人）</a:t>
            </a:r>
            <a:endParaRPr kumimoji="1" lang="ja-JP" altLang="en-US" sz="1200" dirty="0"/>
          </a:p>
        </p:txBody>
      </p:sp>
      <p:sp>
        <p:nvSpPr>
          <p:cNvPr id="20" name="テキスト ボックス 19"/>
          <p:cNvSpPr txBox="1"/>
          <p:nvPr/>
        </p:nvSpPr>
        <p:spPr>
          <a:xfrm>
            <a:off x="119893" y="7216392"/>
            <a:ext cx="1319572"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人）</a:t>
            </a:r>
            <a:endParaRPr kumimoji="1" lang="ja-JP" altLang="en-US" sz="1200" dirty="0"/>
          </a:p>
        </p:txBody>
      </p:sp>
      <p:sp>
        <p:nvSpPr>
          <p:cNvPr id="21" name="テキスト ボックス 20"/>
          <p:cNvSpPr txBox="1"/>
          <p:nvPr/>
        </p:nvSpPr>
        <p:spPr>
          <a:xfrm>
            <a:off x="5581042" y="7216391"/>
            <a:ext cx="1276958"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243</a:t>
            </a:r>
            <a:r>
              <a:rPr lang="ja-JP" altLang="en-US" sz="1200" dirty="0" smtClean="0"/>
              <a:t>人）</a:t>
            </a:r>
            <a:endParaRPr kumimoji="1" lang="ja-JP" altLang="en-US" sz="1200" dirty="0"/>
          </a:p>
        </p:txBody>
      </p:sp>
    </p:spTree>
    <p:extLst>
      <p:ext uri="{BB962C8B-B14F-4D97-AF65-F5344CB8AC3E}">
        <p14:creationId xmlns:p14="http://schemas.microsoft.com/office/powerpoint/2010/main" val="216013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81299438"/>
              </p:ext>
            </p:extLst>
          </p:nvPr>
        </p:nvGraphicFramePr>
        <p:xfrm>
          <a:off x="332656" y="621487"/>
          <a:ext cx="3240360" cy="2747337"/>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332656" y="344488"/>
            <a:ext cx="2952328" cy="276999"/>
          </a:xfrm>
          <a:prstGeom prst="rect">
            <a:avLst/>
          </a:prstGeom>
          <a:solidFill>
            <a:srgbClr val="FFE697"/>
          </a:solidFill>
          <a:ln>
            <a:solidFill>
              <a:schemeClr val="tx1">
                <a:lumMod val="50000"/>
                <a:lumOff val="50000"/>
              </a:schemeClr>
            </a:solidFill>
          </a:ln>
        </p:spPr>
        <p:txBody>
          <a:bodyPr wrap="square" rtlCol="0">
            <a:spAutoFit/>
          </a:bodyPr>
          <a:lstStyle/>
          <a:p>
            <a:r>
              <a:rPr lang="ja-JP" altLang="en-US" sz="1200" dirty="0" smtClean="0"/>
              <a:t>問</a:t>
            </a:r>
            <a:r>
              <a:rPr lang="en-US" altLang="ja-JP" sz="1200" dirty="0" smtClean="0"/>
              <a:t>15.</a:t>
            </a:r>
            <a:r>
              <a:rPr lang="ja-JP" altLang="en-US" sz="1200" dirty="0" smtClean="0"/>
              <a:t>　</a:t>
            </a:r>
            <a:r>
              <a:rPr lang="zh-CN" altLang="en-US" sz="1200" dirty="0">
                <a:latin typeface="ＭＳ Ｐゴシック" panose="020B0600070205080204" pitchFamily="50" charset="-128"/>
                <a:ea typeface="ＭＳ Ｐゴシック" panose="020B0600070205080204" pitchFamily="50" charset="-128"/>
              </a:rPr>
              <a:t>学術集会</a:t>
            </a:r>
            <a:r>
              <a:rPr lang="zh-CN" altLang="en-US" sz="1200" dirty="0" smtClean="0">
                <a:latin typeface="ＭＳ Ｐゴシック" panose="020B0600070205080204" pitchFamily="50" charset="-128"/>
                <a:ea typeface="ＭＳ Ｐゴシック" panose="020B0600070205080204" pitchFamily="50" charset="-128"/>
              </a:rPr>
              <a:t>内容</a:t>
            </a:r>
            <a:r>
              <a:rPr lang="ja-JP" altLang="en-US" sz="1200" dirty="0" smtClean="0">
                <a:latin typeface="ＭＳ Ｐゴシック" panose="020B0600070205080204" pitchFamily="50" charset="-128"/>
                <a:ea typeface="ＭＳ Ｐゴシック" panose="020B0600070205080204" pitchFamily="50" charset="-128"/>
              </a:rPr>
              <a:t>の望ましい公開方法</a:t>
            </a:r>
            <a:r>
              <a:rPr kumimoji="1" lang="ja-JP" altLang="en-US" sz="1200" dirty="0" smtClean="0"/>
              <a:t>　</a:t>
            </a:r>
            <a:endParaRPr kumimoji="1" lang="ja-JP" altLang="en-US" sz="1200" dirty="0"/>
          </a:p>
        </p:txBody>
      </p:sp>
      <p:sp>
        <p:nvSpPr>
          <p:cNvPr id="6" name="テキスト ボックス 5"/>
          <p:cNvSpPr txBox="1"/>
          <p:nvPr/>
        </p:nvSpPr>
        <p:spPr>
          <a:xfrm>
            <a:off x="2276872" y="637164"/>
            <a:ext cx="1319572" cy="276999"/>
          </a:xfrm>
          <a:prstGeom prst="rect">
            <a:avLst/>
          </a:prstGeom>
          <a:noFill/>
          <a:ln>
            <a:noFill/>
          </a:ln>
        </p:spPr>
        <p:txBody>
          <a:bodyPr wrap="square" rtlCol="0">
            <a:spAutoFit/>
          </a:bodyPr>
          <a:lstStyle/>
          <a:p>
            <a:r>
              <a:rPr lang="ja-JP" altLang="en-US" sz="1200" dirty="0"/>
              <a:t>（</a:t>
            </a:r>
            <a:r>
              <a:rPr lang="ja-JP" altLang="en-US" sz="1200" dirty="0" smtClean="0"/>
              <a:t>回答数 </a:t>
            </a:r>
            <a:r>
              <a:rPr lang="en-US" altLang="ja-JP" sz="1200" dirty="0" smtClean="0"/>
              <a:t>265</a:t>
            </a:r>
            <a:r>
              <a:rPr lang="ja-JP" altLang="en-US" sz="1200" dirty="0" smtClean="0"/>
              <a:t>人）</a:t>
            </a:r>
            <a:endParaRPr kumimoji="1" lang="ja-JP" altLang="en-US" sz="1200" dirty="0"/>
          </a:p>
        </p:txBody>
      </p:sp>
    </p:spTree>
    <p:extLst>
      <p:ext uri="{BB962C8B-B14F-4D97-AF65-F5344CB8AC3E}">
        <p14:creationId xmlns:p14="http://schemas.microsoft.com/office/powerpoint/2010/main" val="304563945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1008</Words>
  <Application>Microsoft Office PowerPoint</Application>
  <PresentationFormat>A4 210 x 297 mm</PresentationFormat>
  <Paragraphs>192</Paragraphs>
  <Slides>6</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田部陽子</cp:lastModifiedBy>
  <cp:revision>42</cp:revision>
  <dcterms:created xsi:type="dcterms:W3CDTF">2015-03-19T22:00:19Z</dcterms:created>
  <dcterms:modified xsi:type="dcterms:W3CDTF">2015-06-22T03:34:57Z</dcterms:modified>
</cp:coreProperties>
</file>